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notesMasterIdLst>
    <p:notesMasterId r:id="rId31"/>
  </p:notesMasterIdLst>
  <p:sldIdLst>
    <p:sldId id="285" r:id="rId3"/>
    <p:sldId id="283" r:id="rId4"/>
    <p:sldId id="284" r:id="rId5"/>
    <p:sldId id="265" r:id="rId6"/>
    <p:sldId id="289" r:id="rId7"/>
    <p:sldId id="287" r:id="rId8"/>
    <p:sldId id="261" r:id="rId9"/>
    <p:sldId id="276" r:id="rId10"/>
    <p:sldId id="277" r:id="rId11"/>
    <p:sldId id="278" r:id="rId12"/>
    <p:sldId id="286" r:id="rId13"/>
    <p:sldId id="263" r:id="rId14"/>
    <p:sldId id="266" r:id="rId15"/>
    <p:sldId id="267" r:id="rId16"/>
    <p:sldId id="268" r:id="rId17"/>
    <p:sldId id="269" r:id="rId18"/>
    <p:sldId id="270" r:id="rId19"/>
    <p:sldId id="271" r:id="rId20"/>
    <p:sldId id="272" r:id="rId21"/>
    <p:sldId id="274" r:id="rId22"/>
    <p:sldId id="273" r:id="rId23"/>
    <p:sldId id="275" r:id="rId24"/>
    <p:sldId id="279" r:id="rId25"/>
    <p:sldId id="280" r:id="rId26"/>
    <p:sldId id="281" r:id="rId27"/>
    <p:sldId id="264" r:id="rId28"/>
    <p:sldId id="288" r:id="rId29"/>
    <p:sldId id="28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835"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media/image1.jpeg>
</file>

<file path=ppt/media/image10.jpeg>
</file>

<file path=ppt/media/image11.png>
</file>

<file path=ppt/media/image12.jpeg>
</file>

<file path=ppt/media/image13.jpeg>
</file>

<file path=ppt/media/image2.png>
</file>

<file path=ppt/media/image2.svg>
</file>

<file path=ppt/media/image28.svg>
</file>

<file path=ppt/media/image3.jpeg>
</file>

<file path=ppt/media/image4.png>
</file>

<file path=ppt/media/image5.png>
</file>

<file path=ppt/media/image5.svg>
</file>

<file path=ppt/media/image6.png>
</file>

<file path=ppt/media/image7.png>
</file>

<file path=ppt/media/image73.svg>
</file>

<file path=ppt/media/image79.svg>
</file>

<file path=ppt/media/image8.jpe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9DD95B-5E0C-464A-9C85-6A6A0C14977C}" type="datetimeFigureOut">
              <a:rPr lang="en-GB" smtClean="0"/>
              <a:t>19/08/2025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966CF0-CCC0-47D1-B8CC-E9CD930EB9CB}" type="slidenum">
              <a:rPr lang="en-GB" smtClean="0"/>
              <a:t>‹#›</a:t>
            </a:fld>
            <a:endParaRPr lang="en-GB"/>
          </a:p>
        </p:txBody>
      </p:sp>
    </p:spTree>
    <p:extLst>
      <p:ext uri="{BB962C8B-B14F-4D97-AF65-F5344CB8AC3E}">
        <p14:creationId xmlns:p14="http://schemas.microsoft.com/office/powerpoint/2010/main" val="1070215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GB"/>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616485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19/08/2025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65925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8499549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41078990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006083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A771EC-6E6F-4E04-BC52-43B017643248}" type="datetimeFigureOut">
              <a:rPr lang="en-GB" smtClean="0"/>
              <a:t>19/08/2025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2217844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A771EC-6E6F-4E04-BC52-43B017643248}" type="datetimeFigureOut">
              <a:rPr lang="en-GB" smtClean="0"/>
              <a:t>19/08/2025</a:t>
            </a:fld>
            <a:endParaRPr lang="en-GB"/>
          </a:p>
        </p:txBody>
      </p:sp>
      <p:sp>
        <p:nvSpPr>
          <p:cNvPr id="8" name="Footer Placeholder 7"/>
          <p:cNvSpPr>
            <a:spLocks noGrp="1"/>
          </p:cNvSpPr>
          <p:nvPr>
            <p:ph type="ftr" sz="quarter" idx="11"/>
          </p:nvPr>
        </p:nvSpPr>
        <p:spPr>
          <a:xfrm>
            <a:off x="561111" y="6391838"/>
            <a:ext cx="3644282" cy="304801"/>
          </a:xfrm>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178661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945890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1485699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smtClean="0"/>
              <a:t>Click to edit Master title style</a:t>
            </a:r>
            <a:endParaRPr lang="en-US"/>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8607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1781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7570565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smtClean="0"/>
              <a:t>Click to edit Master title style</a:t>
            </a:r>
            <a:endParaRPr lang="en-US"/>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759681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666044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smtClean="0"/>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smtClean="0"/>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6922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583107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43981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smtClean="0"/>
              <a:t>Click to edit Master title style</a:t>
            </a:r>
            <a:endParaRPr lang="en-US"/>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5574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smtClean="0"/>
              <a:t>Click to edit Master title style</a:t>
            </a:r>
            <a:endParaRPr lang="en-US"/>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624614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464621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1960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19/08/2025</a:t>
            </a:fld>
            <a:endParaRPr lang="en-GB"/>
          </a:p>
        </p:txBody>
      </p:sp>
      <p:sp>
        <p:nvSpPr>
          <p:cNvPr id="5" name="Footer Placeholder 4"/>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729141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7A771EC-6E6F-4E04-BC52-43B017643248}" type="datetimeFigureOut">
              <a:rPr lang="en-GB" smtClean="0"/>
              <a:t>19/08/2025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121263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7A771EC-6E6F-4E04-BC52-43B017643248}" type="datetimeFigureOut">
              <a:rPr lang="en-GB" smtClean="0"/>
              <a:t>19/08/2025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98735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7A771EC-6E6F-4E04-BC52-43B017643248}" type="datetimeFigureOut">
              <a:rPr lang="en-GB" smtClean="0"/>
              <a:t>19/08/2025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840278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A771EC-6E6F-4E04-BC52-43B017643248}" type="datetimeFigureOut">
              <a:rPr lang="en-GB" smtClean="0"/>
              <a:t>19/08/2025</a:t>
            </a:fld>
            <a:endParaRPr lang="en-GB"/>
          </a:p>
        </p:txBody>
      </p:sp>
      <p:sp>
        <p:nvSpPr>
          <p:cNvPr id="3" name="Footer Placeholder 2"/>
          <p:cNvSpPr>
            <a:spLocks noGrp="1"/>
          </p:cNvSpPr>
          <p:nvPr>
            <p:ph type="ftr" sz="quarter" idx="11"/>
          </p:nvPr>
        </p:nvSpPr>
        <p:spPr/>
        <p:txBody>
          <a:bodyPr/>
          <a:lstStyle/>
          <a:p>
            <a:endParaRPr lang="en-GB"/>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448820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19/08/2025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932292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19/08/2025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496060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07A771EC-6E6F-4E04-BC52-43B017643248}" type="datetimeFigureOut">
              <a:rPr lang="en-GB" smtClean="0"/>
              <a:t>19/08/2025</a:t>
            </a:fld>
            <a:endParaRPr lang="en-GB"/>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GB"/>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CAA3BCC-6BEB-4F7B-BA6C-5A4F636834B8}" type="slidenum">
              <a:rPr lang="en-GB" smtClean="0"/>
              <a:t>‹#›</a:t>
            </a:fld>
            <a:endParaRPr lang="en-GB"/>
          </a:p>
        </p:txBody>
      </p:sp>
    </p:spTree>
    <p:extLst>
      <p:ext uri="{BB962C8B-B14F-4D97-AF65-F5344CB8AC3E}">
        <p14:creationId xmlns:p14="http://schemas.microsoft.com/office/powerpoint/2010/main" val="31455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solidFill>
                  <a:prstClr val="black">
                    <a:tint val="75000"/>
                  </a:prstClr>
                </a:solidFill>
              </a:rPr>
              <a:pPr/>
              <a:t>8/19/2025</a:t>
            </a:fld>
            <a:endParaRPr lang="en-US">
              <a:solidFill>
                <a:prstClr val="black">
                  <a:tint val="75000"/>
                </a:prstClr>
              </a:solidFill>
            </a:endParaRPr>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9501084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xml.rels><?xml version="1.0" encoding="UTF-8" standalone="yes"?>
<Relationships xmlns="http://schemas.openxmlformats.org/package/2006/relationships"><Relationship Id="rId13" Type="http://schemas.openxmlformats.org/officeDocument/2006/relationships/image" Target="../media/image4.png"/><Relationship Id="rId3" Type="http://schemas.openxmlformats.org/officeDocument/2006/relationships/image" Target="../media/image6.png"/><Relationship Id="rId12"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24.xml"/><Relationship Id="rId11" Type="http://schemas.openxmlformats.org/officeDocument/2006/relationships/image" Target="../media/image2.png"/><Relationship Id="rId5" Type="http://schemas.openxmlformats.org/officeDocument/2006/relationships/image" Target="../media/image7.png"/><Relationship Id="rId10" Type="http://schemas.openxmlformats.org/officeDocument/2006/relationships/image" Target="../media/image79.svg"/><Relationship Id="rId4" Type="http://schemas.openxmlformats.org/officeDocument/2006/relationships/image" Target="../media/image73.svg"/><Relationship Id="rId1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Layout" Target="../slideLayouts/slideLayout24.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649843" y="-138048"/>
            <a:ext cx="2057400" cy="7533267"/>
            <a:chOff x="0" y="0"/>
            <a:chExt cx="812800" cy="2976105"/>
          </a:xfrm>
        </p:grpSpPr>
        <p:sp>
          <p:nvSpPr>
            <p:cNvPr id="3" name="Freeform 3"/>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4" name="TextBox 4"/>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sp>
        <p:nvSpPr>
          <p:cNvPr id="5" name="Freeform 5"/>
          <p:cNvSpPr/>
          <p:nvPr/>
        </p:nvSpPr>
        <p:spPr>
          <a:xfrm>
            <a:off x="10923144" y="6006398"/>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7850886" y="386698"/>
            <a:ext cx="3655314" cy="6015581"/>
          </a:xfrm>
          <a:custGeom>
            <a:avLst/>
            <a:gdLst/>
            <a:ahLst/>
            <a:cxnLst/>
            <a:rect l="l" t="t" r="r" b="b"/>
            <a:pathLst>
              <a:path w="5482971" h="9023371">
                <a:moveTo>
                  <a:pt x="0" y="0"/>
                </a:moveTo>
                <a:lnTo>
                  <a:pt x="5482971" y="0"/>
                </a:lnTo>
                <a:lnTo>
                  <a:pt x="5482971" y="9023371"/>
                </a:lnTo>
                <a:lnTo>
                  <a:pt x="0" y="9023371"/>
                </a:lnTo>
                <a:lnTo>
                  <a:pt x="0" y="0"/>
                </a:lnTo>
                <a:close/>
              </a:path>
            </a:pathLst>
          </a:custGeom>
          <a:blipFill>
            <a:blip r:embed="rId4"/>
            <a:stretch>
              <a:fillRect l="-4822" r="-4822"/>
            </a:stretch>
          </a:blipFill>
        </p:spPr>
      </p:sp>
      <p:grpSp>
        <p:nvGrpSpPr>
          <p:cNvPr id="7" name="Group 7"/>
          <p:cNvGrpSpPr/>
          <p:nvPr/>
        </p:nvGrpSpPr>
        <p:grpSpPr>
          <a:xfrm>
            <a:off x="-1028700" y="-372146"/>
            <a:ext cx="2057400" cy="7533267"/>
            <a:chOff x="0" y="0"/>
            <a:chExt cx="812800" cy="2976105"/>
          </a:xfrm>
        </p:grpSpPr>
        <p:sp>
          <p:nvSpPr>
            <p:cNvPr id="8" name="Freeform 8"/>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9" name="TextBox 9"/>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grpSp>
        <p:nvGrpSpPr>
          <p:cNvPr id="10" name="Group 10"/>
          <p:cNvGrpSpPr/>
          <p:nvPr/>
        </p:nvGrpSpPr>
        <p:grpSpPr>
          <a:xfrm>
            <a:off x="818515" y="2775748"/>
            <a:ext cx="73491" cy="1879331"/>
            <a:chOff x="0" y="0"/>
            <a:chExt cx="26312" cy="672855"/>
          </a:xfrm>
        </p:grpSpPr>
        <p:sp>
          <p:nvSpPr>
            <p:cNvPr id="11" name="Freeform 11"/>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2" name="TextBox 12"/>
            <p:cNvSpPr txBox="1"/>
            <p:nvPr/>
          </p:nvSpPr>
          <p:spPr>
            <a:xfrm>
              <a:off x="0" y="-19050"/>
              <a:ext cx="26312" cy="691905"/>
            </a:xfrm>
            <a:prstGeom prst="rect">
              <a:avLst/>
            </a:prstGeom>
          </p:spPr>
          <p:txBody>
            <a:bodyPr lIns="33867" tIns="33867" rIns="33867" bIns="33867" rtlCol="0" anchor="ctr"/>
            <a:lstStyle/>
            <a:p>
              <a:pPr algn="ctr">
                <a:lnSpc>
                  <a:spcPts val="1906"/>
                </a:lnSpc>
              </a:pPr>
              <a:endParaRPr sz="1200"/>
            </a:p>
          </p:txBody>
        </p:sp>
      </p:grpSp>
      <p:sp>
        <p:nvSpPr>
          <p:cNvPr id="13" name="TextBox 13"/>
          <p:cNvSpPr txBox="1"/>
          <p:nvPr/>
        </p:nvSpPr>
        <p:spPr>
          <a:xfrm>
            <a:off x="1728886" y="4655079"/>
            <a:ext cx="5945877" cy="662233"/>
          </a:xfrm>
          <a:prstGeom prst="rect">
            <a:avLst/>
          </a:prstGeom>
        </p:spPr>
        <p:txBody>
          <a:bodyPr wrap="square" lIns="0" tIns="0" rIns="0" bIns="0" rtlCol="0" anchor="t">
            <a:spAutoFit/>
          </a:bodyPr>
          <a:lstStyle/>
          <a:p>
            <a:pPr algn="ctr">
              <a:lnSpc>
                <a:spcPts val="2697"/>
              </a:lnSpc>
            </a:pPr>
            <a:r>
              <a:rPr lang="en-GB" sz="1926" spc="96" dirty="0">
                <a:solidFill>
                  <a:srgbClr val="1C5739"/>
                </a:solidFill>
                <a:latin typeface="Open Sauce"/>
                <a:ea typeface="Open Sauce"/>
                <a:cs typeface="Open Sauce"/>
                <a:sym typeface="Open Sauce"/>
              </a:rPr>
              <a:t>Integrating Data Quality Principles into Local Governance for Effective Decision-Making</a:t>
            </a:r>
            <a:endParaRPr lang="en-US" sz="1926" spc="96" dirty="0">
              <a:solidFill>
                <a:srgbClr val="1C5739"/>
              </a:solidFill>
              <a:latin typeface="Open Sauce"/>
              <a:ea typeface="Open Sauce"/>
              <a:cs typeface="Open Sauce"/>
              <a:sym typeface="Open Sauce"/>
            </a:endParaRPr>
          </a:p>
        </p:txBody>
      </p:sp>
      <p:sp>
        <p:nvSpPr>
          <p:cNvPr id="14" name="Freeform 14"/>
          <p:cNvSpPr/>
          <p:nvPr/>
        </p:nvSpPr>
        <p:spPr>
          <a:xfrm>
            <a:off x="-1851914" y="-138047"/>
            <a:ext cx="2537714" cy="1388821"/>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5" name="TextBox 15"/>
          <p:cNvSpPr txBox="1"/>
          <p:nvPr/>
        </p:nvSpPr>
        <p:spPr>
          <a:xfrm>
            <a:off x="1406023" y="1951592"/>
            <a:ext cx="6268740" cy="2885405"/>
          </a:xfrm>
          <a:prstGeom prst="rect">
            <a:avLst/>
          </a:prstGeom>
        </p:spPr>
        <p:txBody>
          <a:bodyPr lIns="0" tIns="0" rIns="0" bIns="0" rtlCol="0" anchor="t">
            <a:spAutoFit/>
          </a:bodyPr>
          <a:lstStyle/>
          <a:p>
            <a:pPr algn="ctr">
              <a:lnSpc>
                <a:spcPts val="4488"/>
              </a:lnSpc>
            </a:pPr>
            <a:r>
              <a:rPr lang="en-US" sz="3600" b="1" spc="16" dirty="0">
                <a:solidFill>
                  <a:srgbClr val="1C5739"/>
                </a:solidFill>
                <a:latin typeface="Poppins Semi-Bold"/>
                <a:ea typeface="Poppins Semi-Bold"/>
                <a:cs typeface="Poppins Semi-Bold"/>
                <a:sym typeface="Poppins Semi-Bold"/>
              </a:rPr>
              <a:t>DATA QUALITY ASSURANCE FRAMEWORK FOR AHANTA WEST MUNICIPAL ASSEMBLY</a:t>
            </a:r>
          </a:p>
          <a:p>
            <a:pPr>
              <a:lnSpc>
                <a:spcPts val="4488"/>
              </a:lnSpc>
              <a:spcBef>
                <a:spcPct val="0"/>
              </a:spcBef>
            </a:pPr>
            <a:endParaRPr lang="en-US" sz="3251" b="1" spc="16" dirty="0">
              <a:solidFill>
                <a:srgbClr val="1C5739"/>
              </a:solidFill>
              <a:latin typeface="Poppins Semi-Bold"/>
              <a:ea typeface="Poppins Semi-Bold"/>
              <a:cs typeface="Poppins Semi-Bold"/>
              <a:sym typeface="Poppins Semi-Bold"/>
            </a:endParaRPr>
          </a:p>
        </p:txBody>
      </p:sp>
    </p:spTree>
    <p:extLst>
      <p:ext uri="{BB962C8B-B14F-4D97-AF65-F5344CB8AC3E}">
        <p14:creationId xmlns:p14="http://schemas.microsoft.com/office/powerpoint/2010/main" val="8678882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2588455"/>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2053883" y="329679"/>
            <a:ext cx="8721968" cy="2031325"/>
          </a:xfrm>
          <a:prstGeom prst="rect">
            <a:avLst/>
          </a:prstGeom>
        </p:spPr>
        <p:txBody>
          <a:bodyPr wrap="square" lIns="0" tIns="0" rIns="0" bIns="0" rtlCol="0" anchor="t">
            <a:spAutoFit/>
          </a:bodyPr>
          <a:lstStyle/>
          <a:p>
            <a:pPr lvl="0" algn="ctr">
              <a:spcBef>
                <a:spcPct val="0"/>
              </a:spcBef>
            </a:pPr>
            <a:r>
              <a:rPr lang="en-GB" sz="4400" b="1" spc="95" dirty="0" smtClean="0">
                <a:solidFill>
                  <a:srgbClr val="FFFFFF"/>
                </a:solidFill>
                <a:latin typeface="Open Sauce"/>
                <a:ea typeface="Open Sauce"/>
                <a:cs typeface="Open Sauce"/>
                <a:sym typeface="Open Sauce"/>
              </a:rPr>
              <a:t>Systematic Framework for High-Quality Data Management at AWMA</a:t>
            </a:r>
            <a:endParaRPr lang="en-US" sz="4400" b="1" spc="95" dirty="0">
              <a:solidFill>
                <a:srgbClr val="FFFFFF"/>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3" name="Rectangle 2"/>
          <p:cNvSpPr/>
          <p:nvPr/>
        </p:nvSpPr>
        <p:spPr>
          <a:xfrm>
            <a:off x="1373944" y="2521405"/>
            <a:ext cx="8881403" cy="4401205"/>
          </a:xfrm>
          <a:prstGeom prst="rect">
            <a:avLst/>
          </a:prstGeom>
        </p:spPr>
        <p:txBody>
          <a:bodyPr wrap="square">
            <a:spAutoFit/>
          </a:bodyPr>
          <a:lstStyle/>
          <a:p>
            <a:r>
              <a:rPr lang="en-US" sz="2800" dirty="0"/>
              <a:t>This framework establishes a systematic approach to ensure high-quality data management across the Ahanta West Municipal Assembly. It addresses current challenges of inconsistent data, incomplete records, and untimely reporting that hinder effective decision-making. The framework aligns with Ghana's Local Governance Act and supports the Assembly's digital transformation agenda. This framework component consist of Governance structure.</a:t>
            </a:r>
            <a:endParaRPr lang="en-GB" sz="2800" dirty="0"/>
          </a:p>
        </p:txBody>
      </p:sp>
    </p:spTree>
    <p:extLst>
      <p:ext uri="{BB962C8B-B14F-4D97-AF65-F5344CB8AC3E}">
        <p14:creationId xmlns:p14="http://schemas.microsoft.com/office/powerpoint/2010/main" val="303613312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680670" y="-1160249"/>
            <a:ext cx="5528955" cy="5513305"/>
            <a:chOff x="0" y="0"/>
            <a:chExt cx="736600" cy="736600"/>
          </a:xfrm>
        </p:grpSpPr>
        <p:sp>
          <p:nvSpPr>
            <p:cNvPr id="8" name="Freeform 8"/>
            <p:cNvSpPr/>
            <p:nvPr/>
          </p:nvSpPr>
          <p:spPr>
            <a:xfrm>
              <a:off x="0" y="0"/>
              <a:ext cx="615975" cy="56129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2711798" y="659737"/>
            <a:ext cx="3448334"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Governance </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3868691" y="1729533"/>
            <a:ext cx="7422079" cy="369331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proposed framework provides a structured method to enhance data management practices within the Ahanta West Municipal Assembly (AWMA). By tackling existing issues such as inconsistent data, incomplete records, and delays in reporting, the framework enables more effective decision-making. It is designed to align with the Local Governance Act of Ghana and supports the Assembly's goals for digital transformation, ensuring modernized and efficient governance processes.</a:t>
            </a:r>
            <a:endParaRPr lang="en-US" sz="1600"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4123809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Governance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15709" y="238949"/>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Quality Steering Committee (DQSC)</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440970" y="1270083"/>
            <a:ext cx="7863358" cy="184665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establishment of a Data Quality Steering Committee (DQSC) is essential for effective governance of data quality initiatives. This committee will be chaired by the District Coordinating Director to ensure accountability and leadership in implementing data quality measures.</a:t>
            </a:r>
            <a:endParaRPr lang="en-US" sz="16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339594" y="3395094"/>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Cross-Departmental Representation </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084733" y="4480004"/>
            <a:ext cx="8245304" cy="184665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DQSC will include heads from various departments such as Statistics, Management Information Systems (MIS), Finance, Planning, Budget, Revenue, and Physical Planning. This cross-departmental representation is crucial for comprehensive data quality management.</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9436191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265086" y="357841"/>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Governance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538006" y="2873102"/>
            <a:ext cx="7863358" cy="2585323"/>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 formally approved Data Quality Policy will delineate ownership, accountability, and specific validation procedures. This policy will serve as a guiding framework for all departments to ensure that data quality is maintained consistently across the assembly.</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4597664" y="1565594"/>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Quality Policy Approval</a:t>
            </a:r>
            <a:endParaRPr lang="en-US" sz="2933"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829675141"/>
      </p:ext>
    </p:extLst>
  </p:cSld>
  <p:clrMapOvr>
    <a:masterClrMapping/>
  </p:clrMapOvr>
  <p:transition spd="slow">
    <p:wheel spokes="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1955411"/>
            <a:ext cx="8721968" cy="2031325"/>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Implementation Steps for Data Quality Assurance Framework</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36886250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976758" y="460497"/>
            <a:ext cx="4493738"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Baseline Assessment</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440970" y="1489450"/>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Conduct a data quality audit across all departments to establish current standards and identify areas needing improvement.</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599608"/>
            <a:ext cx="4667008" cy="430887"/>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Template Development</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490832"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Develop uniform templates and data dictionaries that outline required data fields and validation rules across departments..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296459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Collection Implementation</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 double-entry verification and mobile data tools to enhance the accuracy of data collection and entry processes.</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Monitoring Key Data Quality Indicators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Track Key Data Quality Indicators (KDQIs) such as error rates and report delays to ensure ongoing compliance with quality standards.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069098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Collection Implementation</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 double-entry verification and mobile data tools to enhance the accuracy of data collection and entry processes.</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Monitoring Key Data Quality Indicators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Track Key Data Quality Indicators (KDQIs) such as error rates and report delays to ensure ongoing compliance with quality standards.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585023786"/>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Quarterly Review Meetings</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Conduct quarterly review meetings to compare reported data against verified data, facilitating evaluation and improvement.</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Annual Training and Updates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969770"/>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Organize annual training sessions, procedural updates, and technology adoption to support continuous improvement in data quality management.</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33245679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2835858"/>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Monitoring</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25406162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2192000" cy="6858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5400000">
            <a:off x="321210" y="2674550"/>
            <a:ext cx="3237801" cy="2417181"/>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rot="-5400000">
            <a:off x="3114915" y="2660569"/>
            <a:ext cx="3237801" cy="2412652"/>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8" name="Freeform 8"/>
          <p:cNvSpPr/>
          <p:nvPr/>
        </p:nvSpPr>
        <p:spPr>
          <a:xfrm rot="-5400000">
            <a:off x="5826907" y="2695303"/>
            <a:ext cx="3237801" cy="2343186"/>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5" name="Freeform 15"/>
          <p:cNvSpPr/>
          <p:nvPr/>
        </p:nvSpPr>
        <p:spPr>
          <a:xfrm rot="-5400000">
            <a:off x="8612179" y="2695794"/>
            <a:ext cx="3237801" cy="2342203"/>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grpSp>
        <p:nvGrpSpPr>
          <p:cNvPr id="19" name="Group 19"/>
          <p:cNvGrpSpPr/>
          <p:nvPr/>
        </p:nvGrpSpPr>
        <p:grpSpPr>
          <a:xfrm>
            <a:off x="0" y="0"/>
            <a:ext cx="12192000" cy="2057400"/>
            <a:chOff x="0" y="0"/>
            <a:chExt cx="4816593" cy="812800"/>
          </a:xfrm>
        </p:grpSpPr>
        <p:sp>
          <p:nvSpPr>
            <p:cNvPr id="20" name="Freeform 20"/>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C5739"/>
            </a:solidFill>
          </p:spPr>
        </p:sp>
        <p:sp>
          <p:nvSpPr>
            <p:cNvPr id="21" name="TextBox 21"/>
            <p:cNvSpPr txBox="1"/>
            <p:nvPr/>
          </p:nvSpPr>
          <p:spPr>
            <a:xfrm>
              <a:off x="0" y="-19050"/>
              <a:ext cx="4816593" cy="831850"/>
            </a:xfrm>
            <a:prstGeom prst="rect">
              <a:avLst/>
            </a:prstGeom>
          </p:spPr>
          <p:txBody>
            <a:bodyPr lIns="33867" tIns="33867" rIns="33867" bIns="33867" rtlCol="0" anchor="ctr"/>
            <a:lstStyle/>
            <a:p>
              <a:pPr algn="ctr">
                <a:lnSpc>
                  <a:spcPts val="1906"/>
                </a:lnSpc>
              </a:pPr>
              <a:endParaRPr sz="1200"/>
            </a:p>
          </p:txBody>
        </p:sp>
      </p:grpSp>
      <p:sp>
        <p:nvSpPr>
          <p:cNvPr id="22" name="TextBox 22"/>
          <p:cNvSpPr txBox="1"/>
          <p:nvPr/>
        </p:nvSpPr>
        <p:spPr>
          <a:xfrm>
            <a:off x="1020386" y="3417964"/>
            <a:ext cx="1820789" cy="564257"/>
          </a:xfrm>
          <a:prstGeom prst="rect">
            <a:avLst/>
          </a:prstGeom>
        </p:spPr>
        <p:txBody>
          <a:bodyPr lIns="0" tIns="0" rIns="0" bIns="0" rtlCol="0" anchor="t">
            <a:spAutoFit/>
          </a:bodyPr>
          <a:lstStyle/>
          <a:p>
            <a:pPr algn="ctr">
              <a:lnSpc>
                <a:spcPts val="2191"/>
              </a:lnSpc>
            </a:pPr>
            <a:r>
              <a:rPr lang="en-US" sz="1950" b="1" spc="91" dirty="0">
                <a:solidFill>
                  <a:srgbClr val="FFFBFB"/>
                </a:solidFill>
                <a:latin typeface="Open Sauce"/>
                <a:ea typeface="Open Sauce"/>
                <a:cs typeface="Open Sauce"/>
                <a:sym typeface="Open Sauce"/>
              </a:rPr>
              <a:t>Samuel Kwesi Jnr Dawson</a:t>
            </a:r>
          </a:p>
        </p:txBody>
      </p:sp>
      <p:sp>
        <p:nvSpPr>
          <p:cNvPr id="24" name="TextBox 24"/>
          <p:cNvSpPr txBox="1"/>
          <p:nvPr/>
        </p:nvSpPr>
        <p:spPr>
          <a:xfrm>
            <a:off x="3885367" y="3417963"/>
            <a:ext cx="1677761" cy="564257"/>
          </a:xfrm>
          <a:prstGeom prst="rect">
            <a:avLst/>
          </a:prstGeom>
        </p:spPr>
        <p:txBody>
          <a:bodyPr lIns="0" tIns="0" rIns="0" bIns="0" rtlCol="0" anchor="t">
            <a:spAutoFit/>
          </a:bodyPr>
          <a:lstStyle/>
          <a:p>
            <a:pPr algn="ctr">
              <a:lnSpc>
                <a:spcPts val="2191"/>
              </a:lnSpc>
            </a:pPr>
            <a:r>
              <a:rPr lang="en-US" sz="1900" b="1" spc="91" dirty="0">
                <a:solidFill>
                  <a:srgbClr val="FFFBFB"/>
                </a:solidFill>
                <a:latin typeface="Open Sauce"/>
                <a:ea typeface="Open Sauce"/>
                <a:cs typeface="Open Sauce"/>
                <a:sym typeface="Open Sauce"/>
              </a:rPr>
              <a:t>Diana Asare Boateng </a:t>
            </a:r>
          </a:p>
        </p:txBody>
      </p:sp>
      <p:sp>
        <p:nvSpPr>
          <p:cNvPr id="26" name="TextBox 26"/>
          <p:cNvSpPr txBox="1"/>
          <p:nvPr/>
        </p:nvSpPr>
        <p:spPr>
          <a:xfrm>
            <a:off x="6520647" y="3380926"/>
            <a:ext cx="1820789" cy="564257"/>
          </a:xfrm>
          <a:prstGeom prst="rect">
            <a:avLst/>
          </a:prstGeom>
        </p:spPr>
        <p:txBody>
          <a:bodyPr lIns="0" tIns="0" rIns="0" bIns="0" rtlCol="0" anchor="t">
            <a:spAutoFit/>
          </a:bodyPr>
          <a:lstStyle/>
          <a:p>
            <a:pPr algn="ctr">
              <a:lnSpc>
                <a:spcPts val="2191"/>
              </a:lnSpc>
            </a:pPr>
            <a:r>
              <a:rPr lang="en-US" sz="1900" b="1" spc="91" dirty="0">
                <a:solidFill>
                  <a:srgbClr val="FFFBFB"/>
                </a:solidFill>
                <a:latin typeface="Open Sauce"/>
                <a:ea typeface="Open Sauce"/>
                <a:cs typeface="Open Sauce"/>
                <a:sym typeface="Open Sauce"/>
              </a:rPr>
              <a:t>Asmah Opong Achampong </a:t>
            </a:r>
          </a:p>
        </p:txBody>
      </p:sp>
      <p:sp>
        <p:nvSpPr>
          <p:cNvPr id="28" name="TextBox 28"/>
          <p:cNvSpPr txBox="1"/>
          <p:nvPr/>
        </p:nvSpPr>
        <p:spPr>
          <a:xfrm>
            <a:off x="9320684" y="3380926"/>
            <a:ext cx="1820789" cy="282129"/>
          </a:xfrm>
          <a:prstGeom prst="rect">
            <a:avLst/>
          </a:prstGeom>
        </p:spPr>
        <p:txBody>
          <a:bodyPr lIns="0" tIns="0" rIns="0" bIns="0" rtlCol="0" anchor="t">
            <a:spAutoFit/>
          </a:bodyPr>
          <a:lstStyle/>
          <a:p>
            <a:pPr algn="ctr">
              <a:lnSpc>
                <a:spcPts val="2191"/>
              </a:lnSpc>
            </a:pPr>
            <a:r>
              <a:rPr lang="en-US" sz="1900" b="1" spc="91" dirty="0">
                <a:solidFill>
                  <a:srgbClr val="FFFBFB"/>
                </a:solidFill>
                <a:latin typeface="Open Sauce"/>
                <a:ea typeface="Open Sauce"/>
                <a:cs typeface="Open Sauce"/>
                <a:sym typeface="Open Sauce"/>
              </a:rPr>
              <a:t>Doris Arthur</a:t>
            </a:r>
          </a:p>
        </p:txBody>
      </p:sp>
      <p:sp>
        <p:nvSpPr>
          <p:cNvPr id="30" name="TextBox 30"/>
          <p:cNvSpPr txBox="1"/>
          <p:nvPr/>
        </p:nvSpPr>
        <p:spPr>
          <a:xfrm>
            <a:off x="3387001" y="1157549"/>
            <a:ext cx="5230400" cy="500137"/>
          </a:xfrm>
          <a:prstGeom prst="rect">
            <a:avLst/>
          </a:prstGeom>
        </p:spPr>
        <p:txBody>
          <a:bodyPr lIns="0" tIns="0" rIns="0" bIns="0" rtlCol="0" anchor="t">
            <a:spAutoFit/>
          </a:bodyPr>
          <a:lstStyle/>
          <a:p>
            <a:pPr algn="ctr">
              <a:lnSpc>
                <a:spcPts val="3908"/>
              </a:lnSpc>
              <a:spcBef>
                <a:spcPct val="0"/>
              </a:spcBef>
            </a:pPr>
            <a:r>
              <a:rPr lang="en-US" sz="3948" spc="138" dirty="0">
                <a:solidFill>
                  <a:srgbClr val="FFFFFF"/>
                </a:solidFill>
                <a:latin typeface="Poppins"/>
                <a:ea typeface="Poppins"/>
                <a:cs typeface="Poppins"/>
                <a:sym typeface="Poppins"/>
              </a:rPr>
              <a:t>Our Team (GP 6)</a:t>
            </a:r>
          </a:p>
        </p:txBody>
      </p:sp>
      <p:sp>
        <p:nvSpPr>
          <p:cNvPr id="31" name="Freeform 31"/>
          <p:cNvSpPr/>
          <p:nvPr/>
        </p:nvSpPr>
        <p:spPr>
          <a:xfrm>
            <a:off x="-1057378" y="-1205784"/>
            <a:ext cx="2114758" cy="2743200"/>
          </a:xfrm>
          <a:custGeom>
            <a:avLst/>
            <a:gdLst/>
            <a:ahLst/>
            <a:cxnLst/>
            <a:rect l="l" t="t" r="r" b="b"/>
            <a:pathLst>
              <a:path w="3172137" h="4114800">
                <a:moveTo>
                  <a:pt x="0" y="0"/>
                </a:moveTo>
                <a:lnTo>
                  <a:pt x="3172136" y="0"/>
                </a:lnTo>
                <a:lnTo>
                  <a:pt x="3172136" y="4114800"/>
                </a:lnTo>
                <a:lnTo>
                  <a:pt x="0" y="4114800"/>
                </a:lnTo>
                <a:lnTo>
                  <a:pt x="0" y="0"/>
                </a:lnTo>
                <a:close/>
              </a:path>
            </a:pathLst>
          </a:custGeom>
          <a:blipFill>
            <a:blip r:embed="rId5">
              <a:extLst>
                <a:ext uri="{96DAC541-7B7A-43D3-8B79-37D633B846F1}">
                  <asvg:svgBlip xmlns="" xmlns:asvg="http://schemas.microsoft.com/office/drawing/2016/SVG/main" r:embed="rId10"/>
                </a:ext>
              </a:extLst>
            </a:blip>
            <a:stretch>
              <a:fillRect/>
            </a:stretch>
          </a:blipFill>
        </p:spPr>
      </p:sp>
      <p:sp>
        <p:nvSpPr>
          <p:cNvPr id="32" name="Freeform 32"/>
          <p:cNvSpPr/>
          <p:nvPr/>
        </p:nvSpPr>
        <p:spPr>
          <a:xfrm>
            <a:off x="-583056" y="6172200"/>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33" name="Freeform 33"/>
          <p:cNvSpPr/>
          <p:nvPr/>
        </p:nvSpPr>
        <p:spPr>
          <a:xfrm>
            <a:off x="10923144" y="-275723"/>
            <a:ext cx="2537714" cy="1388821"/>
          </a:xfrm>
          <a:custGeom>
            <a:avLst/>
            <a:gdLst/>
            <a:ahLst/>
            <a:cxnLst/>
            <a:rect l="l" t="t" r="r" b="b"/>
            <a:pathLst>
              <a:path w="3806571" h="2083232">
                <a:moveTo>
                  <a:pt x="0" y="0"/>
                </a:moveTo>
                <a:lnTo>
                  <a:pt x="3806570" y="0"/>
                </a:lnTo>
                <a:lnTo>
                  <a:pt x="3806570" y="2083233"/>
                </a:lnTo>
                <a:lnTo>
                  <a:pt x="0" y="2083233"/>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sp>
        <p:nvSpPr>
          <p:cNvPr id="18" name="TextBox 22"/>
          <p:cNvSpPr txBox="1"/>
          <p:nvPr/>
        </p:nvSpPr>
        <p:spPr>
          <a:xfrm>
            <a:off x="863644" y="4051603"/>
            <a:ext cx="2134273" cy="564257"/>
          </a:xfrm>
          <a:prstGeom prst="rect">
            <a:avLst/>
          </a:prstGeom>
        </p:spPr>
        <p:txBody>
          <a:bodyPr wrap="square" lIns="0" tIns="0" rIns="0" bIns="0" rtlCol="0" anchor="t">
            <a:spAutoFit/>
          </a:bodyPr>
          <a:lstStyle/>
          <a:p>
            <a:pPr algn="ctr">
              <a:lnSpc>
                <a:spcPts val="2191"/>
              </a:lnSpc>
            </a:pPr>
            <a:r>
              <a:rPr lang="en-US" sz="1900" b="1" spc="91" dirty="0" smtClean="0">
                <a:solidFill>
                  <a:srgbClr val="FFFBFB"/>
                </a:solidFill>
                <a:latin typeface="Open Sauce"/>
                <a:ea typeface="Open Sauce"/>
                <a:cs typeface="Open Sauce"/>
                <a:sym typeface="Open Sauce"/>
              </a:rPr>
              <a:t>-</a:t>
            </a:r>
          </a:p>
          <a:p>
            <a:pPr algn="ctr">
              <a:lnSpc>
                <a:spcPts val="2191"/>
              </a:lnSpc>
            </a:pPr>
            <a:r>
              <a:rPr lang="en-US" sz="1900" b="1" spc="91" dirty="0" smtClean="0">
                <a:solidFill>
                  <a:srgbClr val="FFFBFB"/>
                </a:solidFill>
                <a:latin typeface="Open Sauce"/>
                <a:ea typeface="Open Sauce"/>
                <a:cs typeface="Open Sauce"/>
                <a:sym typeface="Open Sauce"/>
              </a:rPr>
              <a:t>SE/DMD/24/0014</a:t>
            </a:r>
            <a:endParaRPr lang="en-US" sz="1900" b="1" spc="91" dirty="0">
              <a:solidFill>
                <a:srgbClr val="FFFBFB"/>
              </a:solidFill>
              <a:latin typeface="Open Sauce"/>
              <a:ea typeface="Open Sauce"/>
              <a:cs typeface="Open Sauce"/>
              <a:sym typeface="Open Sauce"/>
            </a:endParaRPr>
          </a:p>
        </p:txBody>
      </p:sp>
      <p:sp>
        <p:nvSpPr>
          <p:cNvPr id="23" name="TextBox 22"/>
          <p:cNvSpPr txBox="1"/>
          <p:nvPr/>
        </p:nvSpPr>
        <p:spPr>
          <a:xfrm>
            <a:off x="3666678" y="4051602"/>
            <a:ext cx="2134273" cy="564257"/>
          </a:xfrm>
          <a:prstGeom prst="rect">
            <a:avLst/>
          </a:prstGeom>
        </p:spPr>
        <p:txBody>
          <a:bodyPr wrap="square" lIns="0" tIns="0" rIns="0" bIns="0" rtlCol="0" anchor="t">
            <a:spAutoFit/>
          </a:bodyPr>
          <a:lstStyle/>
          <a:p>
            <a:pPr algn="ctr">
              <a:lnSpc>
                <a:spcPts val="2191"/>
              </a:lnSpc>
            </a:pPr>
            <a:r>
              <a:rPr lang="en-US" sz="1900" b="1" spc="91" dirty="0" smtClean="0">
                <a:solidFill>
                  <a:srgbClr val="FFFBFB"/>
                </a:solidFill>
                <a:latin typeface="Open Sauce"/>
                <a:ea typeface="Open Sauce"/>
                <a:cs typeface="Open Sauce"/>
                <a:sym typeface="Open Sauce"/>
              </a:rPr>
              <a:t>-</a:t>
            </a:r>
          </a:p>
          <a:p>
            <a:pPr algn="ctr">
              <a:lnSpc>
                <a:spcPts val="2191"/>
              </a:lnSpc>
            </a:pPr>
            <a:r>
              <a:rPr lang="en-US" sz="1900" b="1" spc="91" dirty="0" smtClean="0">
                <a:solidFill>
                  <a:srgbClr val="FFFBFB"/>
                </a:solidFill>
                <a:latin typeface="Open Sauce"/>
                <a:ea typeface="Open Sauce"/>
                <a:cs typeface="Open Sauce"/>
                <a:sym typeface="Open Sauce"/>
              </a:rPr>
              <a:t>SE/DMD/24/0011</a:t>
            </a:r>
            <a:endParaRPr lang="en-US" sz="1900" b="1" spc="91" dirty="0">
              <a:solidFill>
                <a:srgbClr val="FFFBFB"/>
              </a:solidFill>
              <a:latin typeface="Open Sauce"/>
              <a:ea typeface="Open Sauce"/>
              <a:cs typeface="Open Sauce"/>
              <a:sym typeface="Open Sauce"/>
            </a:endParaRPr>
          </a:p>
        </p:txBody>
      </p:sp>
      <p:sp>
        <p:nvSpPr>
          <p:cNvPr id="25" name="TextBox 24"/>
          <p:cNvSpPr txBox="1"/>
          <p:nvPr/>
        </p:nvSpPr>
        <p:spPr>
          <a:xfrm>
            <a:off x="6363904" y="4025125"/>
            <a:ext cx="2134273" cy="564257"/>
          </a:xfrm>
          <a:prstGeom prst="rect">
            <a:avLst/>
          </a:prstGeom>
        </p:spPr>
        <p:txBody>
          <a:bodyPr wrap="square" lIns="0" tIns="0" rIns="0" bIns="0" rtlCol="0" anchor="t">
            <a:spAutoFit/>
          </a:bodyPr>
          <a:lstStyle/>
          <a:p>
            <a:pPr algn="ctr">
              <a:lnSpc>
                <a:spcPts val="2191"/>
              </a:lnSpc>
            </a:pPr>
            <a:r>
              <a:rPr lang="en-US" sz="1900" b="1" spc="91" dirty="0" smtClean="0">
                <a:solidFill>
                  <a:srgbClr val="FFFBFB"/>
                </a:solidFill>
                <a:latin typeface="Open Sauce"/>
                <a:ea typeface="Open Sauce"/>
                <a:cs typeface="Open Sauce"/>
                <a:sym typeface="Open Sauce"/>
              </a:rPr>
              <a:t>-</a:t>
            </a:r>
          </a:p>
          <a:p>
            <a:pPr algn="ctr">
              <a:lnSpc>
                <a:spcPts val="2191"/>
              </a:lnSpc>
            </a:pPr>
            <a:r>
              <a:rPr lang="en-US" sz="1900" b="1" spc="91" dirty="0" smtClean="0">
                <a:solidFill>
                  <a:srgbClr val="FFFBFB"/>
                </a:solidFill>
                <a:latin typeface="Open Sauce"/>
                <a:ea typeface="Open Sauce"/>
                <a:cs typeface="Open Sauce"/>
                <a:sym typeface="Open Sauce"/>
              </a:rPr>
              <a:t>SE/DMD/24/0010</a:t>
            </a:r>
            <a:endParaRPr lang="en-US" sz="1900" b="1" spc="91" dirty="0">
              <a:solidFill>
                <a:srgbClr val="FFFBFB"/>
              </a:solidFill>
              <a:latin typeface="Open Sauce"/>
              <a:ea typeface="Open Sauce"/>
              <a:cs typeface="Open Sauce"/>
              <a:sym typeface="Open Sauce"/>
            </a:endParaRPr>
          </a:p>
        </p:txBody>
      </p:sp>
      <p:sp>
        <p:nvSpPr>
          <p:cNvPr id="27" name="TextBox 26"/>
          <p:cNvSpPr txBox="1"/>
          <p:nvPr/>
        </p:nvSpPr>
        <p:spPr>
          <a:xfrm>
            <a:off x="9154555" y="4001575"/>
            <a:ext cx="2134273" cy="564257"/>
          </a:xfrm>
          <a:prstGeom prst="rect">
            <a:avLst/>
          </a:prstGeom>
        </p:spPr>
        <p:txBody>
          <a:bodyPr wrap="square" lIns="0" tIns="0" rIns="0" bIns="0" rtlCol="0" anchor="t">
            <a:spAutoFit/>
          </a:bodyPr>
          <a:lstStyle/>
          <a:p>
            <a:pPr algn="ctr">
              <a:lnSpc>
                <a:spcPts val="2191"/>
              </a:lnSpc>
            </a:pPr>
            <a:r>
              <a:rPr lang="en-US" sz="1900" b="1" spc="91" dirty="0" smtClean="0">
                <a:solidFill>
                  <a:srgbClr val="FFFBFB"/>
                </a:solidFill>
                <a:latin typeface="Open Sauce"/>
                <a:ea typeface="Open Sauce"/>
                <a:cs typeface="Open Sauce"/>
                <a:sym typeface="Open Sauce"/>
              </a:rPr>
              <a:t>-</a:t>
            </a:r>
          </a:p>
          <a:p>
            <a:pPr algn="ctr">
              <a:lnSpc>
                <a:spcPts val="2191"/>
              </a:lnSpc>
            </a:pPr>
            <a:r>
              <a:rPr lang="en-US" sz="1900" b="1" spc="91" dirty="0" smtClean="0">
                <a:solidFill>
                  <a:srgbClr val="FFFBFB"/>
                </a:solidFill>
                <a:latin typeface="Open Sauce"/>
                <a:ea typeface="Open Sauce"/>
                <a:cs typeface="Open Sauce"/>
                <a:sym typeface="Open Sauce"/>
              </a:rPr>
              <a:t>SE/DMD/24/0022</a:t>
            </a:r>
            <a:endParaRPr lang="en-US" sz="1900" b="1" spc="91" dirty="0">
              <a:solidFill>
                <a:srgbClr val="FFFBFB"/>
              </a:solidFill>
              <a:latin typeface="Open Sauce"/>
              <a:ea typeface="Open Sauce"/>
              <a:cs typeface="Open Sauce"/>
              <a:sym typeface="Open Sauce"/>
            </a:endParaRPr>
          </a:p>
        </p:txBody>
      </p:sp>
    </p:spTree>
    <p:extLst>
      <p:ext uri="{BB962C8B-B14F-4D97-AF65-F5344CB8AC3E}">
        <p14:creationId xmlns:p14="http://schemas.microsoft.com/office/powerpoint/2010/main" val="3069367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Monitoring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190789" y="2859090"/>
            <a:ext cx="7863358" cy="301621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Monitoring is the ongoing process of observing and measuring data-related activities to ensure they meet the established quality standards. This involves real-time dashboards, monthly audits, and exception reporting to detect issues as they arise, ensuring immediate corrective actions can be taken.</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Monitoring</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7504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2835858"/>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Evaluation</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2374665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Monitoring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019392" y="2824281"/>
            <a:ext cx="7863358" cy="301621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Evaluation is the structured assessment of data quality performance, conducted periodically to highlight strengths and weaknesses. This includes quarterly reviews, field verifications, and comparative analysis of trends over time to assess the effectiveness of data management practices and identify areas for improvement.</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Evaluation</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1049600050"/>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1969477"/>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842868" y="613163"/>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Expected Outcomes for DQAF</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39"/>
          <p:cNvSpPr txBox="1"/>
          <p:nvPr/>
        </p:nvSpPr>
        <p:spPr>
          <a:xfrm>
            <a:off x="2094184" y="2136720"/>
            <a:ext cx="7769170" cy="3877985"/>
          </a:xfrm>
          <a:prstGeom prst="rect">
            <a:avLst/>
          </a:prstGeom>
        </p:spPr>
        <p:txBody>
          <a:bodyPr wrap="square" lIns="0" tIns="0" rIns="0" bIns="0" rtlCol="0" anchor="t">
            <a:spAutoFit/>
          </a:bodyPr>
          <a:lstStyle/>
          <a:p>
            <a:pPr>
              <a:spcBef>
                <a:spcPct val="0"/>
              </a:spcBef>
            </a:pPr>
            <a:r>
              <a:rPr lang="en-GB" sz="2800" dirty="0"/>
              <a:t>The implementation of the proposed </a:t>
            </a:r>
            <a:r>
              <a:rPr lang="en-GB" sz="2800" b="1" dirty="0"/>
              <a:t>Data Quality Assurance (DQA) Framework</a:t>
            </a:r>
            <a:r>
              <a:rPr lang="en-GB" sz="2800" dirty="0"/>
              <a:t> is anticipated to generate multiple strategic benefits for the </a:t>
            </a:r>
            <a:r>
              <a:rPr lang="en-GB" sz="2800" b="1" dirty="0"/>
              <a:t>Ahanta West Municipal Assembly (AWMA)</a:t>
            </a:r>
            <a:r>
              <a:rPr lang="en-GB" sz="2800" dirty="0"/>
              <a:t>, extending beyond technical improvements to foster institutional efficiency, accountability, and stakeholder confidence.</a:t>
            </a:r>
          </a:p>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t>
            </a:r>
            <a:endParaRPr lang="en-US"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6202151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327547" y="407739"/>
            <a:ext cx="2784788" cy="1107996"/>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Expected Outcomes</a:t>
            </a:r>
            <a:r>
              <a:rPr lang="en-GB" sz="32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2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01</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1" y="189884"/>
            <a:ext cx="5625713"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878057" y="397592"/>
            <a:ext cx="4493738" cy="615553"/>
          </a:xfrm>
          <a:prstGeom prst="rect">
            <a:avLst/>
          </a:prstGeom>
        </p:spPr>
        <p:txBody>
          <a:bodyPr wrap="square" lIns="0" tIns="0" rIns="0" bIns="0" rtlCol="0" anchor="t">
            <a:spAutoFit/>
          </a:bodyPr>
          <a:lstStyle/>
          <a:p>
            <a:pPr lvl="0">
              <a:spcBef>
                <a:spcPct val="0"/>
              </a:spcBef>
            </a:pPr>
            <a:r>
              <a:rPr lang="en-GB" sz="2000" b="1" spc="95" dirty="0" smtClean="0">
                <a:solidFill>
                  <a:srgbClr val="FFFFFF"/>
                </a:solidFill>
                <a:latin typeface="Open Sauce"/>
                <a:ea typeface="Open Sauce"/>
                <a:cs typeface="Open Sauce"/>
                <a:sym typeface="Open Sauce"/>
              </a:rPr>
              <a:t>Enhanced Compliance with National Reporting Requirements</a:t>
            </a:r>
            <a:endParaRPr lang="en-US" sz="2000" b="1" spc="95" dirty="0">
              <a:solidFill>
                <a:srgbClr val="FFFFFF"/>
              </a:solidFill>
              <a:latin typeface="Open Sauce"/>
              <a:ea typeface="Open Sauce"/>
              <a:cs typeface="Open Sauce"/>
              <a:sym typeface="Open Sauce"/>
            </a:endParaRPr>
          </a:p>
        </p:txBody>
      </p:sp>
      <p:sp>
        <p:nvSpPr>
          <p:cNvPr id="54" name="TextBox 39"/>
          <p:cNvSpPr txBox="1"/>
          <p:nvPr/>
        </p:nvSpPr>
        <p:spPr>
          <a:xfrm>
            <a:off x="4188207" y="1408679"/>
            <a:ext cx="7863358"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Aligning data management practices with national standards will ensure that reports are submitted accurately and on time, fulfilling all statutory and developmental obligations.</a:t>
            </a:r>
            <a:endParaRPr lang="en-US"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493126"/>
            <a:ext cx="4667008" cy="615553"/>
          </a:xfrm>
          <a:prstGeom prst="rect">
            <a:avLst/>
          </a:prstGeom>
        </p:spPr>
        <p:txBody>
          <a:bodyPr wrap="square" lIns="0" tIns="0" rIns="0" bIns="0" rtlCol="0" anchor="t">
            <a:spAutoFit/>
          </a:bodyPr>
          <a:lstStyle/>
          <a:p>
            <a:pPr lvl="0">
              <a:spcBef>
                <a:spcPct val="0"/>
              </a:spcBef>
            </a:pPr>
            <a:r>
              <a:rPr lang="en-GB" sz="2000" b="1" spc="142" dirty="0" smtClean="0">
                <a:solidFill>
                  <a:srgbClr val="FFFFFF"/>
                </a:solidFill>
                <a:latin typeface="Open Sauce"/>
                <a:ea typeface="Open Sauce"/>
                <a:cs typeface="Open Sauce"/>
                <a:sym typeface="Open Sauce"/>
              </a:rPr>
              <a:t>Improved Internally Generated Fund (IGF) Mobilisation Accuracy</a:t>
            </a:r>
            <a:endParaRPr lang="en-US" sz="20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292662"/>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Implementing structured validation mechanisms will lead to more accurate revenue records, thus preventing potential financial losses.</a:t>
            </a:r>
            <a:endParaRPr lang="en-US"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1906807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327547" y="407739"/>
            <a:ext cx="2784788" cy="1107996"/>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Expected Outcomes</a:t>
            </a:r>
            <a:r>
              <a:rPr lang="en-GB" sz="32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2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1" y="189884"/>
            <a:ext cx="5625713"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878057" y="397592"/>
            <a:ext cx="4493738" cy="615553"/>
          </a:xfrm>
          <a:prstGeom prst="rect">
            <a:avLst/>
          </a:prstGeom>
        </p:spPr>
        <p:txBody>
          <a:bodyPr wrap="square" lIns="0" tIns="0" rIns="0" bIns="0" rtlCol="0" anchor="t">
            <a:spAutoFit/>
          </a:bodyPr>
          <a:lstStyle/>
          <a:p>
            <a:pPr lvl="0">
              <a:spcBef>
                <a:spcPct val="0"/>
              </a:spcBef>
            </a:pPr>
            <a:r>
              <a:rPr lang="en-GB" sz="2000" b="1" spc="95" dirty="0" smtClean="0">
                <a:solidFill>
                  <a:srgbClr val="FFFFFF"/>
                </a:solidFill>
                <a:latin typeface="Open Sauce"/>
                <a:ea typeface="Open Sauce"/>
                <a:cs typeface="Open Sauce"/>
                <a:sym typeface="Open Sauce"/>
              </a:rPr>
              <a:t>Strengthened Credibility of District Development Plans</a:t>
            </a:r>
            <a:endParaRPr lang="en-US" sz="2000" b="1" spc="95" dirty="0">
              <a:solidFill>
                <a:srgbClr val="FFFFFF"/>
              </a:solidFill>
              <a:latin typeface="Open Sauce"/>
              <a:ea typeface="Open Sauce"/>
              <a:cs typeface="Open Sauce"/>
              <a:sym typeface="Open Sauce"/>
            </a:endParaRPr>
          </a:p>
        </p:txBody>
      </p:sp>
      <p:sp>
        <p:nvSpPr>
          <p:cNvPr id="54" name="TextBox 39"/>
          <p:cNvSpPr txBox="1"/>
          <p:nvPr/>
        </p:nvSpPr>
        <p:spPr>
          <a:xfrm>
            <a:off x="4188207" y="1408679"/>
            <a:ext cx="7863358"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Accurate data will enhance the credibility of development plans, leading to increased confidence from stakeholders and better access to funding opportunities.</a:t>
            </a:r>
            <a:endParaRPr lang="en-US"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493126"/>
            <a:ext cx="4667008" cy="615553"/>
          </a:xfrm>
          <a:prstGeom prst="rect">
            <a:avLst/>
          </a:prstGeom>
        </p:spPr>
        <p:txBody>
          <a:bodyPr wrap="square" lIns="0" tIns="0" rIns="0" bIns="0" rtlCol="0" anchor="t">
            <a:spAutoFit/>
          </a:bodyPr>
          <a:lstStyle/>
          <a:p>
            <a:pPr lvl="0">
              <a:spcBef>
                <a:spcPct val="0"/>
              </a:spcBef>
            </a:pPr>
            <a:r>
              <a:rPr lang="en-GB" sz="2000" b="1" spc="142" dirty="0" smtClean="0">
                <a:solidFill>
                  <a:srgbClr val="FFFFFF"/>
                </a:solidFill>
                <a:latin typeface="Open Sauce"/>
                <a:ea typeface="Open Sauce"/>
                <a:cs typeface="Open Sauce"/>
                <a:sym typeface="Open Sauce"/>
              </a:rPr>
              <a:t>Increased Public Trust in Governance</a:t>
            </a:r>
            <a:endParaRPr lang="en-US" sz="20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292662"/>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Transparent data management practices will foster public trust, enhancing citizen engagement and confidence in the Assembly's activities.</a:t>
            </a:r>
            <a:endParaRPr lang="en-US"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2140084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857918" y="5432102"/>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900086" y="4353056"/>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680670" y="-1160249"/>
            <a:ext cx="5528955" cy="5513305"/>
            <a:chOff x="0" y="0"/>
            <a:chExt cx="736600" cy="736600"/>
          </a:xfrm>
        </p:grpSpPr>
        <p:sp>
          <p:nvSpPr>
            <p:cNvPr id="8" name="Freeform 8"/>
            <p:cNvSpPr/>
            <p:nvPr/>
          </p:nvSpPr>
          <p:spPr>
            <a:xfrm>
              <a:off x="0" y="0"/>
              <a:ext cx="615975" cy="56129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727575" y="531952"/>
            <a:ext cx="7574507"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Institutionalizing Data Quality for Better Governance</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3858724" y="1544806"/>
            <a:ext cx="7769170" cy="5170646"/>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proposed Data Quality Assurance Framework equips the Ahanta West Municipal Assembly with a structured methodology to enhance data quality. By integrating best practices with local governance requirements, the framework not only improves the accuracy, reliability, and timeliness of data but also fosters greater transparency and accountability within the Assembly. This initiative positions AWMA to better serve its citizens, ensuring informed decision-making and effective resource management, establishing a model for sustainable governance.</a:t>
            </a:r>
            <a:endParaRPr lang="en-US"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1770911734"/>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955955" y="5020320"/>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823358" y="3975903"/>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791704" y="1139485"/>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Conclusion</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54" name="TextBox 39"/>
          <p:cNvSpPr txBox="1"/>
          <p:nvPr/>
        </p:nvSpPr>
        <p:spPr>
          <a:xfrm>
            <a:off x="1463495" y="2785900"/>
            <a:ext cx="9976513" cy="3693319"/>
          </a:xfrm>
          <a:prstGeom prst="rect">
            <a:avLst/>
          </a:prstGeom>
        </p:spPr>
        <p:txBody>
          <a:bodyPr wrap="square" lIns="0" tIns="0" rIns="0" bIns="0" rtlCol="0" anchor="t">
            <a:spAutoFit/>
          </a:bodyPr>
          <a:lstStyle/>
          <a:p>
            <a:pPr lvl="0">
              <a:spcBef>
                <a:spcPct val="0"/>
              </a:spcBef>
            </a:pPr>
            <a:r>
              <a:rPr lang="en-US" sz="2400" dirty="0"/>
              <a:t>This framework provides Ahanta West Municipal Assembly with a practical, phased approach to achieving and maintaining high data quality standards. Its implementation will significantly enhance the reliability of information used for planning, service delivery, and performance reporting, ultimately leading to better outcomes for citizens. Institutionalizing data quality within AWMA is not merely a technical exercise but a governance imperative. The proposed DQA framework integrates global best practices with local legal mandates, ensuring that decisions are based on reliable, consistent, and timely data.</a:t>
            </a:r>
            <a:endParaRPr lang="en-US" sz="1600"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Conclusion </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3641522858"/>
      </p:ext>
    </p:extLst>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2192000" cy="6858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2819035" y="1778323"/>
            <a:ext cx="3623907" cy="1308050"/>
          </a:xfrm>
          <a:prstGeom prst="rect">
            <a:avLst/>
          </a:prstGeom>
        </p:spPr>
        <p:txBody>
          <a:bodyPr lIns="0" tIns="0" rIns="0" bIns="0" rtlCol="0" anchor="t">
            <a:spAutoFit/>
          </a:bodyPr>
          <a:lstStyle/>
          <a:p>
            <a:pPr algn="ctr">
              <a:lnSpc>
                <a:spcPts val="5068"/>
              </a:lnSpc>
            </a:pPr>
            <a:r>
              <a:rPr lang="en-US" sz="5450" b="1" spc="588" dirty="0">
                <a:solidFill>
                  <a:srgbClr val="231F20"/>
                </a:solidFill>
                <a:latin typeface="Poppins"/>
                <a:ea typeface="Poppins"/>
                <a:cs typeface="Poppins"/>
                <a:sym typeface="Poppins"/>
              </a:rPr>
              <a:t>THANK YOU</a:t>
            </a:r>
          </a:p>
        </p:txBody>
      </p:sp>
      <p:grpSp>
        <p:nvGrpSpPr>
          <p:cNvPr id="4" name="Group 4"/>
          <p:cNvGrpSpPr/>
          <p:nvPr/>
        </p:nvGrpSpPr>
        <p:grpSpPr>
          <a:xfrm>
            <a:off x="6456285" y="0"/>
            <a:ext cx="5735715" cy="6858000"/>
            <a:chOff x="0" y="0"/>
            <a:chExt cx="8603361" cy="10286746"/>
          </a:xfrm>
        </p:grpSpPr>
        <p:sp>
          <p:nvSpPr>
            <p:cNvPr id="5" name="Freeform 5"/>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l="-39675" r="-39675"/>
              </a:stretch>
            </a:blipFill>
          </p:spPr>
        </p:sp>
      </p:grpSp>
      <p:grpSp>
        <p:nvGrpSpPr>
          <p:cNvPr id="6" name="Group 6"/>
          <p:cNvGrpSpPr/>
          <p:nvPr/>
        </p:nvGrpSpPr>
        <p:grpSpPr>
          <a:xfrm rot="826432">
            <a:off x="-12235403" y="-2378106"/>
            <a:ext cx="14017561" cy="8554614"/>
            <a:chOff x="0" y="0"/>
            <a:chExt cx="5537802" cy="3379601"/>
          </a:xfrm>
        </p:grpSpPr>
        <p:sp>
          <p:nvSpPr>
            <p:cNvPr id="7" name="Freeform 7"/>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1C5739"/>
            </a:solidFill>
          </p:spPr>
        </p:sp>
        <p:sp>
          <p:nvSpPr>
            <p:cNvPr id="8" name="TextBox 8"/>
            <p:cNvSpPr txBox="1"/>
            <p:nvPr/>
          </p:nvSpPr>
          <p:spPr>
            <a:xfrm>
              <a:off x="0" y="-19050"/>
              <a:ext cx="5537802" cy="3398651"/>
            </a:xfrm>
            <a:prstGeom prst="rect">
              <a:avLst/>
            </a:prstGeom>
          </p:spPr>
          <p:txBody>
            <a:bodyPr lIns="33867" tIns="33867" rIns="33867" bIns="33867" rtlCol="0" anchor="ctr"/>
            <a:lstStyle/>
            <a:p>
              <a:pPr algn="ctr">
                <a:lnSpc>
                  <a:spcPts val="1906"/>
                </a:lnSpc>
              </a:pPr>
              <a:endParaRPr sz="1200"/>
            </a:p>
          </p:txBody>
        </p:sp>
      </p:grpSp>
      <p:grpSp>
        <p:nvGrpSpPr>
          <p:cNvPr id="9" name="Group 9"/>
          <p:cNvGrpSpPr/>
          <p:nvPr/>
        </p:nvGrpSpPr>
        <p:grpSpPr>
          <a:xfrm rot="773821">
            <a:off x="6690683" y="2910377"/>
            <a:ext cx="209222" cy="5654899"/>
            <a:chOff x="0" y="0"/>
            <a:chExt cx="82656" cy="2234034"/>
          </a:xfrm>
        </p:grpSpPr>
        <p:sp>
          <p:nvSpPr>
            <p:cNvPr id="10" name="Freeform 10"/>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1C5739"/>
            </a:solidFill>
          </p:spPr>
        </p:sp>
        <p:sp>
          <p:nvSpPr>
            <p:cNvPr id="11" name="TextBox 11"/>
            <p:cNvSpPr txBox="1"/>
            <p:nvPr/>
          </p:nvSpPr>
          <p:spPr>
            <a:xfrm>
              <a:off x="0" y="-19050"/>
              <a:ext cx="82656" cy="2253084"/>
            </a:xfrm>
            <a:prstGeom prst="rect">
              <a:avLst/>
            </a:prstGeom>
          </p:spPr>
          <p:txBody>
            <a:bodyPr lIns="33867" tIns="33867" rIns="33867" bIns="33867" rtlCol="0" anchor="ctr"/>
            <a:lstStyle/>
            <a:p>
              <a:pPr algn="ctr">
                <a:lnSpc>
                  <a:spcPts val="1906"/>
                </a:lnSpc>
              </a:pPr>
              <a:endParaRPr sz="1200"/>
            </a:p>
          </p:txBody>
        </p:sp>
      </p:grpSp>
      <p:grpSp>
        <p:nvGrpSpPr>
          <p:cNvPr id="12" name="Group 12"/>
          <p:cNvGrpSpPr/>
          <p:nvPr/>
        </p:nvGrpSpPr>
        <p:grpSpPr>
          <a:xfrm rot="773821">
            <a:off x="2494382" y="-3222675"/>
            <a:ext cx="209222" cy="5654899"/>
            <a:chOff x="0" y="0"/>
            <a:chExt cx="82656" cy="2234034"/>
          </a:xfrm>
        </p:grpSpPr>
        <p:sp>
          <p:nvSpPr>
            <p:cNvPr id="13" name="Freeform 13"/>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397D5A"/>
            </a:solidFill>
          </p:spPr>
        </p:sp>
        <p:sp>
          <p:nvSpPr>
            <p:cNvPr id="14" name="TextBox 14"/>
            <p:cNvSpPr txBox="1"/>
            <p:nvPr/>
          </p:nvSpPr>
          <p:spPr>
            <a:xfrm>
              <a:off x="0" y="-19050"/>
              <a:ext cx="82656" cy="2253084"/>
            </a:xfrm>
            <a:prstGeom prst="rect">
              <a:avLst/>
            </a:prstGeom>
          </p:spPr>
          <p:txBody>
            <a:bodyPr lIns="33867" tIns="33867" rIns="33867" bIns="33867" rtlCol="0" anchor="ctr"/>
            <a:lstStyle/>
            <a:p>
              <a:pPr algn="ctr">
                <a:lnSpc>
                  <a:spcPts val="1906"/>
                </a:lnSpc>
              </a:pPr>
              <a:endParaRPr sz="1200"/>
            </a:p>
          </p:txBody>
        </p:sp>
      </p:grpSp>
      <p:grpSp>
        <p:nvGrpSpPr>
          <p:cNvPr id="17" name="Group 17"/>
          <p:cNvGrpSpPr>
            <a:grpSpLocks noChangeAspect="1"/>
          </p:cNvGrpSpPr>
          <p:nvPr/>
        </p:nvGrpSpPr>
        <p:grpSpPr>
          <a:xfrm>
            <a:off x="561306" y="4024428"/>
            <a:ext cx="1867950" cy="1867950"/>
            <a:chOff x="0" y="0"/>
            <a:chExt cx="6350000" cy="6350000"/>
          </a:xfrm>
        </p:grpSpPr>
        <p:sp>
          <p:nvSpPr>
            <p:cNvPr id="18" name="Freeform 18"/>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l="-25046" r="-25046"/>
              </a:stretch>
            </a:blipFill>
          </p:spPr>
        </p:sp>
        <p:sp>
          <p:nvSpPr>
            <p:cNvPr id="19" name="Freeform 19"/>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397D5A"/>
            </a:solidFill>
          </p:spPr>
        </p:sp>
      </p:grpSp>
      <p:sp>
        <p:nvSpPr>
          <p:cNvPr id="20" name="TextBox 3"/>
          <p:cNvSpPr txBox="1"/>
          <p:nvPr/>
        </p:nvSpPr>
        <p:spPr>
          <a:xfrm>
            <a:off x="2218287" y="4801237"/>
            <a:ext cx="3623907" cy="654025"/>
          </a:xfrm>
          <a:prstGeom prst="rect">
            <a:avLst/>
          </a:prstGeom>
        </p:spPr>
        <p:txBody>
          <a:bodyPr lIns="0" tIns="0" rIns="0" bIns="0" rtlCol="0" anchor="t">
            <a:spAutoFit/>
          </a:bodyPr>
          <a:lstStyle/>
          <a:p>
            <a:pPr algn="ctr">
              <a:lnSpc>
                <a:spcPts val="5068"/>
              </a:lnSpc>
            </a:pPr>
            <a:r>
              <a:rPr lang="en-US" sz="5450" b="1" spc="588" dirty="0" smtClean="0">
                <a:solidFill>
                  <a:srgbClr val="231F20"/>
                </a:solidFill>
                <a:latin typeface="Poppins"/>
                <a:ea typeface="Poppins"/>
                <a:cs typeface="Poppins"/>
                <a:sym typeface="Poppins"/>
              </a:rPr>
              <a:t>Q &amp; A</a:t>
            </a:r>
            <a:endParaRPr lang="en-US" sz="5450" b="1" spc="588" dirty="0">
              <a:solidFill>
                <a:srgbClr val="231F20"/>
              </a:solidFill>
              <a:latin typeface="Poppins"/>
              <a:ea typeface="Poppins"/>
              <a:cs typeface="Poppins"/>
              <a:sym typeface="Poppins"/>
            </a:endParaRPr>
          </a:p>
        </p:txBody>
      </p:sp>
    </p:spTree>
    <p:extLst>
      <p:ext uri="{BB962C8B-B14F-4D97-AF65-F5344CB8AC3E}">
        <p14:creationId xmlns:p14="http://schemas.microsoft.com/office/powerpoint/2010/main" val="38347480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028700" y="-372146"/>
            <a:ext cx="2057400" cy="7533267"/>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7" name="TextBox 7"/>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grpSp>
        <p:nvGrpSpPr>
          <p:cNvPr id="8" name="Group 8"/>
          <p:cNvGrpSpPr/>
          <p:nvPr/>
        </p:nvGrpSpPr>
        <p:grpSpPr>
          <a:xfrm>
            <a:off x="8247461" y="897459"/>
            <a:ext cx="3605989" cy="5319619"/>
            <a:chOff x="0" y="0"/>
            <a:chExt cx="1424588" cy="2101578"/>
          </a:xfrm>
        </p:grpSpPr>
        <p:sp>
          <p:nvSpPr>
            <p:cNvPr id="9" name="Freeform 9"/>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1C5739"/>
            </a:solidFill>
          </p:spPr>
        </p:sp>
        <p:sp>
          <p:nvSpPr>
            <p:cNvPr id="10" name="TextBox 10"/>
            <p:cNvSpPr txBox="1"/>
            <p:nvPr/>
          </p:nvSpPr>
          <p:spPr>
            <a:xfrm>
              <a:off x="0" y="-19050"/>
              <a:ext cx="1424588" cy="2120628"/>
            </a:xfrm>
            <a:prstGeom prst="rect">
              <a:avLst/>
            </a:prstGeom>
          </p:spPr>
          <p:txBody>
            <a:bodyPr lIns="33867" tIns="33867" rIns="33867" bIns="33867" rtlCol="0" anchor="ctr"/>
            <a:lstStyle/>
            <a:p>
              <a:pPr algn="ctr">
                <a:lnSpc>
                  <a:spcPts val="1906"/>
                </a:lnSpc>
              </a:pPr>
              <a:endParaRPr sz="1200"/>
            </a:p>
          </p:txBody>
        </p:sp>
      </p:grpSp>
      <p:sp>
        <p:nvSpPr>
          <p:cNvPr id="11" name="Freeform 11"/>
          <p:cNvSpPr/>
          <p:nvPr/>
        </p:nvSpPr>
        <p:spPr>
          <a:xfrm>
            <a:off x="10465944" y="5798542"/>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2" name="Freeform 12"/>
          <p:cNvSpPr/>
          <p:nvPr/>
        </p:nvSpPr>
        <p:spPr>
          <a:xfrm>
            <a:off x="8481378" y="734188"/>
            <a:ext cx="3657600" cy="5320598"/>
          </a:xfrm>
          <a:custGeom>
            <a:avLst/>
            <a:gdLst/>
            <a:ahLst/>
            <a:cxnLst/>
            <a:rect l="l" t="t" r="r" b="b"/>
            <a:pathLst>
              <a:path w="5486400" h="7980897">
                <a:moveTo>
                  <a:pt x="0" y="0"/>
                </a:moveTo>
                <a:lnTo>
                  <a:pt x="5486400" y="0"/>
                </a:lnTo>
                <a:lnTo>
                  <a:pt x="5486400" y="7980897"/>
                </a:lnTo>
                <a:lnTo>
                  <a:pt x="0" y="7980897"/>
                </a:lnTo>
                <a:lnTo>
                  <a:pt x="0" y="0"/>
                </a:lnTo>
                <a:close/>
              </a:path>
            </a:pathLst>
          </a:custGeom>
          <a:blipFill>
            <a:blip r:embed="rId4"/>
            <a:stretch>
              <a:fillRect b="-3116"/>
            </a:stretch>
          </a:blipFill>
        </p:spPr>
      </p:sp>
      <p:sp>
        <p:nvSpPr>
          <p:cNvPr id="13" name="TextBox 13"/>
          <p:cNvSpPr txBox="1"/>
          <p:nvPr/>
        </p:nvSpPr>
        <p:spPr>
          <a:xfrm>
            <a:off x="2438490" y="1037798"/>
            <a:ext cx="3774661" cy="923330"/>
          </a:xfrm>
          <a:prstGeom prst="rect">
            <a:avLst/>
          </a:prstGeom>
        </p:spPr>
        <p:txBody>
          <a:bodyPr lIns="0" tIns="0" rIns="0" bIns="0" rtlCol="0" anchor="t">
            <a:spAutoFit/>
          </a:bodyPr>
          <a:lstStyle/>
          <a:p>
            <a:pPr>
              <a:lnSpc>
                <a:spcPts val="7239"/>
              </a:lnSpc>
            </a:pPr>
            <a:r>
              <a:rPr lang="en-US" sz="5246" spc="514">
                <a:solidFill>
                  <a:srgbClr val="231F20"/>
                </a:solidFill>
                <a:latin typeface="Poppins"/>
                <a:ea typeface="Poppins"/>
                <a:cs typeface="Poppins"/>
                <a:sym typeface="Poppins"/>
              </a:rPr>
              <a:t>Content</a:t>
            </a:r>
          </a:p>
        </p:txBody>
      </p:sp>
      <p:sp>
        <p:nvSpPr>
          <p:cNvPr id="14" name="TextBox 14"/>
          <p:cNvSpPr txBox="1"/>
          <p:nvPr/>
        </p:nvSpPr>
        <p:spPr>
          <a:xfrm>
            <a:off x="2052879" y="2372043"/>
            <a:ext cx="6194582" cy="2662267"/>
          </a:xfrm>
          <a:prstGeom prst="rect">
            <a:avLst/>
          </a:prstGeom>
        </p:spPr>
        <p:txBody>
          <a:bodyPr wrap="square" lIns="0" tIns="0" rIns="0" bIns="0" rtlCol="0" anchor="t">
            <a:spAutoFit/>
          </a:bodyPr>
          <a:lstStyle/>
          <a:p>
            <a:pPr>
              <a:spcBef>
                <a:spcPct val="0"/>
              </a:spcBef>
            </a:pPr>
            <a:r>
              <a:rPr lang="en-US" sz="2000" spc="85" dirty="0" smtClean="0">
                <a:solidFill>
                  <a:srgbClr val="231F20"/>
                </a:solidFill>
                <a:latin typeface="Open Sauce"/>
                <a:ea typeface="Open Sauce"/>
                <a:cs typeface="Open Sauce"/>
                <a:sym typeface="Open Sauce"/>
              </a:rPr>
              <a:t>Introduction </a:t>
            </a:r>
          </a:p>
          <a:p>
            <a:pPr>
              <a:spcBef>
                <a:spcPct val="0"/>
              </a:spcBef>
            </a:pPr>
            <a:r>
              <a:rPr lang="en-US" spc="85" dirty="0" smtClean="0">
                <a:solidFill>
                  <a:srgbClr val="231F20"/>
                </a:solidFill>
                <a:latin typeface="Open Sauce"/>
                <a:ea typeface="Open Sauce"/>
                <a:cs typeface="Open Sauce"/>
                <a:sym typeface="Open Sauce"/>
              </a:rPr>
              <a:t>Data Quality Dimensions </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Systematic Framework for High Quality Data Management </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Implementation Steps for Data Quality Assurance Framework</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Expected Outcomes for DQAF</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Institutionalizing Data Quality For Better Governance  </a:t>
            </a:r>
            <a:endParaRPr lang="en-US" spc="85" dirty="0">
              <a:solidFill>
                <a:srgbClr val="231F20"/>
              </a:solidFill>
              <a:latin typeface="Open Sauce"/>
              <a:ea typeface="Open Sauce"/>
              <a:cs typeface="Open Sauce"/>
              <a:sym typeface="Open Sauce"/>
            </a:endParaRPr>
          </a:p>
        </p:txBody>
      </p:sp>
      <p:grpSp>
        <p:nvGrpSpPr>
          <p:cNvPr id="15" name="Group 2"/>
          <p:cNvGrpSpPr/>
          <p:nvPr/>
        </p:nvGrpSpPr>
        <p:grpSpPr>
          <a:xfrm>
            <a:off x="1278444" y="2124667"/>
            <a:ext cx="568576" cy="3192283"/>
            <a:chOff x="0" y="-59217"/>
            <a:chExt cx="224623" cy="1261149"/>
          </a:xfrm>
        </p:grpSpPr>
        <p:sp>
          <p:nvSpPr>
            <p:cNvPr id="16" name="Freeform 3"/>
            <p:cNvSpPr/>
            <p:nvPr/>
          </p:nvSpPr>
          <p:spPr>
            <a:xfrm>
              <a:off x="0" y="-33120"/>
              <a:ext cx="224623" cy="1235052"/>
            </a:xfrm>
            <a:custGeom>
              <a:avLst/>
              <a:gdLst/>
              <a:ahLst/>
              <a:cxnLst/>
              <a:rect l="l" t="t" r="r" b="b"/>
              <a:pathLst>
                <a:path w="224623" h="1137324">
                  <a:moveTo>
                    <a:pt x="112311" y="0"/>
                  </a:moveTo>
                  <a:lnTo>
                    <a:pt x="112311" y="0"/>
                  </a:lnTo>
                  <a:cubicBezTo>
                    <a:pt x="142098" y="0"/>
                    <a:pt x="170665" y="11833"/>
                    <a:pt x="191727" y="32895"/>
                  </a:cubicBezTo>
                  <a:cubicBezTo>
                    <a:pt x="212790" y="53958"/>
                    <a:pt x="224623" y="82525"/>
                    <a:pt x="224623" y="112311"/>
                  </a:cubicBezTo>
                  <a:lnTo>
                    <a:pt x="224623" y="1025013"/>
                  </a:lnTo>
                  <a:cubicBezTo>
                    <a:pt x="224623" y="1054800"/>
                    <a:pt x="212790" y="1083366"/>
                    <a:pt x="191727" y="1104429"/>
                  </a:cubicBezTo>
                  <a:cubicBezTo>
                    <a:pt x="170665" y="1125491"/>
                    <a:pt x="142098" y="1137324"/>
                    <a:pt x="112311" y="1137324"/>
                  </a:cubicBezTo>
                  <a:lnTo>
                    <a:pt x="112311" y="1137324"/>
                  </a:lnTo>
                  <a:cubicBezTo>
                    <a:pt x="50283" y="1137324"/>
                    <a:pt x="0" y="1087041"/>
                    <a:pt x="0" y="1025013"/>
                  </a:cubicBezTo>
                  <a:lnTo>
                    <a:pt x="0" y="112311"/>
                  </a:lnTo>
                  <a:cubicBezTo>
                    <a:pt x="0" y="50283"/>
                    <a:pt x="50283" y="0"/>
                    <a:pt x="112311" y="0"/>
                  </a:cubicBezTo>
                  <a:close/>
                </a:path>
              </a:pathLst>
            </a:custGeom>
            <a:solidFill>
              <a:srgbClr val="1C5739"/>
            </a:solidFill>
            <a:ln cap="rnd">
              <a:noFill/>
              <a:prstDash val="solid"/>
              <a:round/>
            </a:ln>
          </p:spPr>
        </p:sp>
        <p:sp>
          <p:nvSpPr>
            <p:cNvPr id="17" name="TextBox 4"/>
            <p:cNvSpPr txBox="1"/>
            <p:nvPr/>
          </p:nvSpPr>
          <p:spPr>
            <a:xfrm>
              <a:off x="0" y="-59217"/>
              <a:ext cx="224623" cy="1261149"/>
            </a:xfrm>
            <a:prstGeom prst="rect">
              <a:avLst/>
            </a:prstGeom>
          </p:spPr>
          <p:txBody>
            <a:bodyPr lIns="0" tIns="0" rIns="0" bIns="0" rtlCol="0" anchor="ctr"/>
            <a:lstStyle/>
            <a:p>
              <a:pPr algn="ctr">
                <a:lnSpc>
                  <a:spcPts val="2654"/>
                </a:lnSpc>
              </a:pPr>
              <a:r>
                <a:rPr lang="en-US" sz="1466" b="1" spc="85" dirty="0">
                  <a:solidFill>
                    <a:srgbClr val="FDFBFB"/>
                  </a:solidFill>
                  <a:latin typeface="Open Sauce Bold"/>
                  <a:ea typeface="Open Sauce Bold"/>
                  <a:cs typeface="Open Sauce Bold"/>
                  <a:sym typeface="Open Sauce Bold"/>
                </a:rPr>
                <a:t>01</a:t>
              </a:r>
            </a:p>
            <a:p>
              <a:pPr algn="ctr">
                <a:lnSpc>
                  <a:spcPts val="2654"/>
                </a:lnSpc>
              </a:pPr>
              <a:r>
                <a:rPr lang="en-US" sz="1466" b="1" spc="85" dirty="0">
                  <a:solidFill>
                    <a:srgbClr val="FDFBFB"/>
                  </a:solidFill>
                  <a:latin typeface="Open Sauce Bold"/>
                  <a:ea typeface="Open Sauce Bold"/>
                  <a:cs typeface="Open Sauce Bold"/>
                  <a:sym typeface="Open Sauce Bold"/>
                </a:rPr>
                <a:t>02</a:t>
              </a:r>
            </a:p>
            <a:p>
              <a:pPr algn="ctr">
                <a:lnSpc>
                  <a:spcPts val="2654"/>
                </a:lnSpc>
              </a:pPr>
              <a:r>
                <a:rPr lang="en-US" sz="1466" b="1" spc="85" dirty="0">
                  <a:solidFill>
                    <a:srgbClr val="FDFBFB"/>
                  </a:solidFill>
                  <a:latin typeface="Open Sauce Bold"/>
                  <a:ea typeface="Open Sauce Bold"/>
                  <a:cs typeface="Open Sauce Bold"/>
                  <a:sym typeface="Open Sauce Bold"/>
                </a:rPr>
                <a:t>03</a:t>
              </a:r>
            </a:p>
            <a:p>
              <a:pPr algn="ctr">
                <a:lnSpc>
                  <a:spcPts val="2654"/>
                </a:lnSpc>
              </a:pP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04</a:t>
              </a: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05</a:t>
              </a: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06</a:t>
              </a:r>
            </a:p>
            <a:p>
              <a:pPr algn="ctr">
                <a:lnSpc>
                  <a:spcPts val="2654"/>
                </a:lnSpc>
              </a:pPr>
              <a:r>
                <a:rPr lang="en-US" sz="1466" b="1" spc="85" dirty="0" smtClean="0">
                  <a:solidFill>
                    <a:srgbClr val="FDFBFB"/>
                  </a:solidFill>
                  <a:latin typeface="Open Sauce Bold"/>
                  <a:ea typeface="Open Sauce Bold"/>
                  <a:cs typeface="Open Sauce Bold"/>
                  <a:sym typeface="Open Sauce Bold"/>
                </a:rPr>
                <a:t>07</a:t>
              </a:r>
              <a:endParaRPr lang="en-US" sz="1466" b="1" spc="85" dirty="0">
                <a:solidFill>
                  <a:srgbClr val="FDFBFB"/>
                </a:solidFill>
                <a:latin typeface="Open Sauce Bold"/>
                <a:ea typeface="Open Sauce Bold"/>
                <a:cs typeface="Open Sauce Bold"/>
                <a:sym typeface="Open Sauce Bold"/>
              </a:endParaRPr>
            </a:p>
          </p:txBody>
        </p:sp>
      </p:grpSp>
    </p:spTree>
    <p:extLst>
      <p:ext uri="{BB962C8B-B14F-4D97-AF65-F5344CB8AC3E}">
        <p14:creationId xmlns:p14="http://schemas.microsoft.com/office/powerpoint/2010/main" val="272273942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519900" y="524983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769897" y="700782"/>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TextBox 9"/>
          <p:cNvSpPr txBox="1"/>
          <p:nvPr/>
        </p:nvSpPr>
        <p:spPr>
          <a:xfrm>
            <a:off x="-108709" y="-732493"/>
            <a:ext cx="4956994" cy="5085549"/>
          </a:xfrm>
          <a:prstGeom prst="rect">
            <a:avLst/>
          </a:prstGeom>
        </p:spPr>
        <p:txBody>
          <a:bodyPr lIns="33867" tIns="33867" rIns="33867" bIns="33867" rtlCol="0" anchor="ctr"/>
          <a:lstStyle/>
          <a:p>
            <a:pPr algn="ctr">
              <a:lnSpc>
                <a:spcPts val="1906"/>
              </a:lnSpc>
              <a:spcBef>
                <a:spcPct val="0"/>
              </a:spcBef>
            </a:pPr>
            <a:endParaRPr sz="1200"/>
          </a:p>
        </p:txBody>
      </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435965" y="700782"/>
            <a:ext cx="3448334"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Introduction </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1363850" y="1509080"/>
            <a:ext cx="9690297" cy="4801314"/>
          </a:xfrm>
          <a:prstGeom prst="rect">
            <a:avLst/>
          </a:prstGeom>
        </p:spPr>
        <p:txBody>
          <a:bodyPr wrap="square" lIns="0" tIns="0" rIns="0" bIns="0" rtlCol="0" anchor="t">
            <a:spAutoFit/>
          </a:bodyPr>
          <a:lstStyle/>
          <a:p>
            <a:pPr lvl="0">
              <a:spcBef>
                <a:spcPct val="0"/>
              </a:spcBef>
            </a:pP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 Data Quality Assurance Framework is a structured plan or system that an organization uses to make sure its data is accurate, complete, timely, consistent, valid, and secure at every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stage from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collection to storage, analysis, and reporting.</a:t>
            </a:r>
            <a:endPar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endParaRPr>
          </a:p>
          <a:p>
            <a:pPr lvl="0">
              <a:spcBef>
                <a:spcPct val="0"/>
              </a:spcBef>
            </a:pPr>
            <a:endPar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endParaRPr>
          </a:p>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Reliable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and high-quality data is critical for effective decision making within local government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institutions such as the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Ahanta West Municipal Assembly (AWMA), as mandated by the Local Governance Act, 2016 (Act 936), is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no exception. They are responsible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for ensuring the planning, budgeting, implementation, and monitoring of local development initiatives. However, data quality is often assumed rather than systematically assured, resulting in errors, inefficiencies, and reduced public trust</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t>
            </a:r>
            <a:endParaRPr lang="en-US" sz="1600"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1626987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7" name="Group 7"/>
          <p:cNvGrpSpPr/>
          <p:nvPr/>
        </p:nvGrpSpPr>
        <p:grpSpPr>
          <a:xfrm>
            <a:off x="-1508428" y="-2603044"/>
            <a:ext cx="5758597" cy="575859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974069" y="895041"/>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5067654" y="133023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14" name="Group 14"/>
          <p:cNvGrpSpPr/>
          <p:nvPr/>
        </p:nvGrpSpPr>
        <p:grpSpPr>
          <a:xfrm>
            <a:off x="5271769" y="1013274"/>
            <a:ext cx="3944443" cy="1025201"/>
            <a:chOff x="0" y="0"/>
            <a:chExt cx="7374240" cy="1916640"/>
          </a:xfrm>
        </p:grpSpPr>
        <p:sp>
          <p:nvSpPr>
            <p:cNvPr id="15" name="Freeform 15"/>
            <p:cNvSpPr/>
            <p:nvPr/>
          </p:nvSpPr>
          <p:spPr>
            <a:xfrm>
              <a:off x="0" y="0"/>
              <a:ext cx="7431151" cy="1963166"/>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16" name="Group 16"/>
          <p:cNvGrpSpPr/>
          <p:nvPr/>
        </p:nvGrpSpPr>
        <p:grpSpPr>
          <a:xfrm>
            <a:off x="7276342" y="2153627"/>
            <a:ext cx="776795" cy="1273606"/>
            <a:chOff x="0" y="0"/>
            <a:chExt cx="1452240" cy="2381040"/>
          </a:xfrm>
        </p:grpSpPr>
        <p:sp>
          <p:nvSpPr>
            <p:cNvPr id="17" name="Freeform 17"/>
            <p:cNvSpPr/>
            <p:nvPr/>
          </p:nvSpPr>
          <p:spPr>
            <a:xfrm>
              <a:off x="-19685" y="-19812"/>
              <a:ext cx="1474216" cy="2444877"/>
            </a:xfrm>
            <a:custGeom>
              <a:avLst/>
              <a:gdLst/>
              <a:ahLst/>
              <a:cxnLst/>
              <a:rect l="l" t="t" r="r" b="b"/>
              <a:pathLst>
                <a:path w="1474216" h="2444877">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id="18" name="Group 18"/>
          <p:cNvGrpSpPr/>
          <p:nvPr/>
        </p:nvGrpSpPr>
        <p:grpSpPr>
          <a:xfrm>
            <a:off x="7734639" y="2588818"/>
            <a:ext cx="217210" cy="403610"/>
            <a:chOff x="0" y="0"/>
            <a:chExt cx="406080" cy="754560"/>
          </a:xfrm>
        </p:grpSpPr>
        <p:sp>
          <p:nvSpPr>
            <p:cNvPr id="19" name="Freeform 19"/>
            <p:cNvSpPr/>
            <p:nvPr/>
          </p:nvSpPr>
          <p:spPr>
            <a:xfrm>
              <a:off x="-24257" y="-32385"/>
              <a:ext cx="447294" cy="842264"/>
            </a:xfrm>
            <a:custGeom>
              <a:avLst/>
              <a:gdLst/>
              <a:ahLst/>
              <a:cxnLst/>
              <a:rect l="l" t="t" r="r" b="b"/>
              <a:pathLst>
                <a:path w="447294" h="84226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id="20" name="Group 20"/>
          <p:cNvGrpSpPr/>
          <p:nvPr/>
        </p:nvGrpSpPr>
        <p:grpSpPr>
          <a:xfrm>
            <a:off x="3780183" y="2271860"/>
            <a:ext cx="3945983" cy="1025201"/>
            <a:chOff x="0" y="0"/>
            <a:chExt cx="7377120" cy="1916640"/>
          </a:xfrm>
        </p:grpSpPr>
        <p:sp>
          <p:nvSpPr>
            <p:cNvPr id="21" name="Freeform 21"/>
            <p:cNvSpPr/>
            <p:nvPr/>
          </p:nvSpPr>
          <p:spPr>
            <a:xfrm>
              <a:off x="0" y="0"/>
              <a:ext cx="7434580" cy="1963166"/>
            </a:xfrm>
            <a:custGeom>
              <a:avLst/>
              <a:gdLst/>
              <a:ahLst/>
              <a:cxnLst/>
              <a:rect l="l" t="t" r="r" b="b"/>
              <a:pathLst>
                <a:path w="7434580" h="1963166">
                  <a:moveTo>
                    <a:pt x="967105" y="1963166"/>
                  </a:moveTo>
                  <a:lnTo>
                    <a:pt x="7434580" y="1963166"/>
                  </a:lnTo>
                  <a:lnTo>
                    <a:pt x="6596380" y="1125601"/>
                  </a:lnTo>
                  <a:cubicBezTo>
                    <a:pt x="6556883" y="1086104"/>
                    <a:pt x="6536563" y="1033780"/>
                    <a:pt x="6536563" y="981583"/>
                  </a:cubicBezTo>
                  <a:cubicBezTo>
                    <a:pt x="6536563" y="929386"/>
                    <a:pt x="6556375" y="877570"/>
                    <a:pt x="6596380" y="837565"/>
                  </a:cubicBezTo>
                  <a:lnTo>
                    <a:pt x="7434072" y="0"/>
                  </a:lnTo>
                  <a:lnTo>
                    <a:pt x="967105" y="0"/>
                  </a:lnTo>
                  <a:lnTo>
                    <a:pt x="0" y="980948"/>
                  </a:lnTo>
                  <a:lnTo>
                    <a:pt x="967105" y="1963039"/>
                  </a:lnTo>
                  <a:close/>
                </a:path>
              </a:pathLst>
            </a:custGeom>
            <a:solidFill>
              <a:srgbClr val="397D5A"/>
            </a:solidFill>
          </p:spPr>
        </p:sp>
      </p:grpSp>
      <p:grpSp>
        <p:nvGrpSpPr>
          <p:cNvPr id="23" name="Group 23"/>
          <p:cNvGrpSpPr/>
          <p:nvPr/>
        </p:nvGrpSpPr>
        <p:grpSpPr>
          <a:xfrm>
            <a:off x="4872788" y="3640008"/>
            <a:ext cx="776411" cy="1273606"/>
            <a:chOff x="0" y="0"/>
            <a:chExt cx="1451520" cy="2381040"/>
          </a:xfrm>
        </p:grpSpPr>
        <p:sp>
          <p:nvSpPr>
            <p:cNvPr id="24" name="Freeform 24"/>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25" name="Group 25"/>
          <p:cNvGrpSpPr/>
          <p:nvPr/>
        </p:nvGrpSpPr>
        <p:grpSpPr>
          <a:xfrm>
            <a:off x="4966374" y="4075199"/>
            <a:ext cx="217210" cy="403610"/>
            <a:chOff x="0" y="0"/>
            <a:chExt cx="406080" cy="754560"/>
          </a:xfrm>
        </p:grpSpPr>
        <p:sp>
          <p:nvSpPr>
            <p:cNvPr id="26" name="Freeform 26"/>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27" name="Group 27"/>
          <p:cNvGrpSpPr/>
          <p:nvPr/>
        </p:nvGrpSpPr>
        <p:grpSpPr>
          <a:xfrm>
            <a:off x="5170489" y="3758242"/>
            <a:ext cx="3944443" cy="1025201"/>
            <a:chOff x="0" y="0"/>
            <a:chExt cx="7374240" cy="1916640"/>
          </a:xfrm>
        </p:grpSpPr>
        <p:sp>
          <p:nvSpPr>
            <p:cNvPr id="28" name="Freeform 28"/>
            <p:cNvSpPr/>
            <p:nvPr/>
          </p:nvSpPr>
          <p:spPr>
            <a:xfrm>
              <a:off x="0" y="0"/>
              <a:ext cx="7431151" cy="1963166"/>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29" name="Group 29"/>
          <p:cNvGrpSpPr/>
          <p:nvPr/>
        </p:nvGrpSpPr>
        <p:grpSpPr>
          <a:xfrm>
            <a:off x="7175061" y="4898594"/>
            <a:ext cx="776795" cy="1273606"/>
            <a:chOff x="0" y="0"/>
            <a:chExt cx="1452240" cy="2381040"/>
          </a:xfrm>
        </p:grpSpPr>
        <p:sp>
          <p:nvSpPr>
            <p:cNvPr id="30" name="Freeform 30"/>
            <p:cNvSpPr/>
            <p:nvPr/>
          </p:nvSpPr>
          <p:spPr>
            <a:xfrm>
              <a:off x="-19685" y="-19812"/>
              <a:ext cx="1474216" cy="2444877"/>
            </a:xfrm>
            <a:custGeom>
              <a:avLst/>
              <a:gdLst/>
              <a:ahLst/>
              <a:cxnLst/>
              <a:rect l="l" t="t" r="r" b="b"/>
              <a:pathLst>
                <a:path w="1474216" h="2444877">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id="31" name="Group 31"/>
          <p:cNvGrpSpPr/>
          <p:nvPr/>
        </p:nvGrpSpPr>
        <p:grpSpPr>
          <a:xfrm>
            <a:off x="7633359" y="5333785"/>
            <a:ext cx="217210" cy="403610"/>
            <a:chOff x="0" y="0"/>
            <a:chExt cx="406080" cy="754560"/>
          </a:xfrm>
        </p:grpSpPr>
        <p:sp>
          <p:nvSpPr>
            <p:cNvPr id="32" name="Freeform 32"/>
            <p:cNvSpPr/>
            <p:nvPr/>
          </p:nvSpPr>
          <p:spPr>
            <a:xfrm>
              <a:off x="-24257" y="-32385"/>
              <a:ext cx="447294" cy="842264"/>
            </a:xfrm>
            <a:custGeom>
              <a:avLst/>
              <a:gdLst/>
              <a:ahLst/>
              <a:cxnLst/>
              <a:rect l="l" t="t" r="r" b="b"/>
              <a:pathLst>
                <a:path w="447294" h="84226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id="33" name="Group 33"/>
          <p:cNvGrpSpPr/>
          <p:nvPr/>
        </p:nvGrpSpPr>
        <p:grpSpPr>
          <a:xfrm>
            <a:off x="3678903" y="5016828"/>
            <a:ext cx="3945983" cy="1025201"/>
            <a:chOff x="0" y="0"/>
            <a:chExt cx="7377120" cy="1916640"/>
          </a:xfrm>
        </p:grpSpPr>
        <p:sp>
          <p:nvSpPr>
            <p:cNvPr id="34" name="Freeform 34"/>
            <p:cNvSpPr/>
            <p:nvPr/>
          </p:nvSpPr>
          <p:spPr>
            <a:xfrm>
              <a:off x="0" y="0"/>
              <a:ext cx="7434580" cy="1963166"/>
            </a:xfrm>
            <a:custGeom>
              <a:avLst/>
              <a:gdLst/>
              <a:ahLst/>
              <a:cxnLst/>
              <a:rect l="l" t="t" r="r" b="b"/>
              <a:pathLst>
                <a:path w="7434580" h="1963166">
                  <a:moveTo>
                    <a:pt x="967105" y="1963166"/>
                  </a:moveTo>
                  <a:lnTo>
                    <a:pt x="7434580" y="1963166"/>
                  </a:lnTo>
                  <a:lnTo>
                    <a:pt x="6596380" y="1125601"/>
                  </a:lnTo>
                  <a:cubicBezTo>
                    <a:pt x="6556883" y="1086104"/>
                    <a:pt x="6536563" y="1033780"/>
                    <a:pt x="6536563" y="981583"/>
                  </a:cubicBezTo>
                  <a:cubicBezTo>
                    <a:pt x="6536563" y="929386"/>
                    <a:pt x="6556375" y="877570"/>
                    <a:pt x="6596380" y="837565"/>
                  </a:cubicBezTo>
                  <a:lnTo>
                    <a:pt x="7434072" y="0"/>
                  </a:lnTo>
                  <a:lnTo>
                    <a:pt x="967105" y="0"/>
                  </a:lnTo>
                  <a:lnTo>
                    <a:pt x="0" y="980948"/>
                  </a:lnTo>
                  <a:lnTo>
                    <a:pt x="967105" y="1963039"/>
                  </a:lnTo>
                  <a:close/>
                </a:path>
              </a:pathLst>
            </a:custGeom>
            <a:solidFill>
              <a:srgbClr val="397D5A"/>
            </a:solidFill>
          </p:spPr>
        </p:sp>
      </p:grpSp>
      <p:sp>
        <p:nvSpPr>
          <p:cNvPr id="38" name="TextBox 38"/>
          <p:cNvSpPr txBox="1"/>
          <p:nvPr/>
        </p:nvSpPr>
        <p:spPr>
          <a:xfrm>
            <a:off x="292624" y="319412"/>
            <a:ext cx="3949618" cy="1661993"/>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Why The Need for DQAF In AWAM</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39" name="TextBox 39"/>
          <p:cNvSpPr txBox="1"/>
          <p:nvPr/>
        </p:nvSpPr>
        <p:spPr>
          <a:xfrm>
            <a:off x="5856204" y="1253305"/>
            <a:ext cx="3070341" cy="574644"/>
          </a:xfrm>
          <a:prstGeom prst="rect">
            <a:avLst/>
          </a:prstGeom>
        </p:spPr>
        <p:txBody>
          <a:bodyPr wrap="square" lIns="0" tIns="0" rIns="0" bIns="0" rtlCol="0" anchor="t">
            <a:spAutoFit/>
          </a:bodyPr>
          <a:lstStyle/>
          <a:p>
            <a:pPr lvl="0">
              <a:spcBef>
                <a:spcPct val="0"/>
              </a:spcBef>
            </a:pPr>
            <a:r>
              <a:rPr lang="en-GB" sz="1867" spc="95" dirty="0">
                <a:solidFill>
                  <a:srgbClr val="FFFFFF"/>
                </a:solidFill>
                <a:latin typeface="Open Sauce"/>
                <a:ea typeface="Open Sauce"/>
                <a:cs typeface="Open Sauce"/>
                <a:sym typeface="Open Sauce"/>
              </a:rPr>
              <a:t>Importance of Accurate Data for MMDAs</a:t>
            </a:r>
            <a:endParaRPr lang="en-US" sz="1867" spc="95" dirty="0">
              <a:solidFill>
                <a:srgbClr val="FFFFFF"/>
              </a:solidFill>
              <a:latin typeface="Open Sauce"/>
              <a:ea typeface="Open Sauce"/>
              <a:cs typeface="Open Sauce"/>
              <a:sym typeface="Open Sauce"/>
            </a:endParaRPr>
          </a:p>
        </p:txBody>
      </p:sp>
      <p:sp>
        <p:nvSpPr>
          <p:cNvPr id="40" name="TextBox 40"/>
          <p:cNvSpPr txBox="1"/>
          <p:nvPr/>
        </p:nvSpPr>
        <p:spPr>
          <a:xfrm>
            <a:off x="4242242" y="1254032"/>
            <a:ext cx="653021" cy="512961"/>
          </a:xfrm>
          <a:prstGeom prst="rect">
            <a:avLst/>
          </a:prstGeom>
        </p:spPr>
        <p:txBody>
          <a:bodyPr lIns="0" tIns="0" rIns="0" bIns="0" rtlCol="0" anchor="t">
            <a:spAutoFit/>
          </a:bodyPr>
          <a:lstStyle/>
          <a:p>
            <a:pPr algn="ctr">
              <a:lnSpc>
                <a:spcPts val="4032"/>
              </a:lnSpc>
              <a:spcBef>
                <a:spcPct val="0"/>
              </a:spcBef>
            </a:pPr>
            <a:r>
              <a:rPr lang="en-US" sz="2921" spc="286">
                <a:solidFill>
                  <a:srgbClr val="231F20"/>
                </a:solidFill>
                <a:latin typeface="Poppins"/>
                <a:ea typeface="Poppins"/>
                <a:cs typeface="Poppins"/>
                <a:sym typeface="Poppins"/>
              </a:rPr>
              <a:t>01</a:t>
            </a:r>
          </a:p>
        </p:txBody>
      </p:sp>
      <p:sp>
        <p:nvSpPr>
          <p:cNvPr id="41" name="TextBox 41"/>
          <p:cNvSpPr txBox="1"/>
          <p:nvPr/>
        </p:nvSpPr>
        <p:spPr>
          <a:xfrm>
            <a:off x="8053137" y="2495442"/>
            <a:ext cx="653021" cy="512961"/>
          </a:xfrm>
          <a:prstGeom prst="rect">
            <a:avLst/>
          </a:prstGeom>
        </p:spPr>
        <p:txBody>
          <a:bodyPr lIns="0" tIns="0" rIns="0" bIns="0" rtlCol="0" anchor="t">
            <a:spAutoFit/>
          </a:bodyPr>
          <a:lstStyle/>
          <a:p>
            <a:pPr algn="ctr">
              <a:lnSpc>
                <a:spcPts val="4032"/>
              </a:lnSpc>
              <a:spcBef>
                <a:spcPct val="0"/>
              </a:spcBef>
            </a:pPr>
            <a:r>
              <a:rPr lang="en-US" sz="2921" spc="286">
                <a:solidFill>
                  <a:srgbClr val="231F20"/>
                </a:solidFill>
                <a:latin typeface="Poppins"/>
                <a:ea typeface="Poppins"/>
                <a:cs typeface="Poppins"/>
                <a:sym typeface="Poppins"/>
              </a:rPr>
              <a:t>02</a:t>
            </a:r>
          </a:p>
        </p:txBody>
      </p:sp>
      <p:sp>
        <p:nvSpPr>
          <p:cNvPr id="43" name="TextBox 43"/>
          <p:cNvSpPr txBox="1"/>
          <p:nvPr/>
        </p:nvSpPr>
        <p:spPr>
          <a:xfrm>
            <a:off x="4140962" y="3998999"/>
            <a:ext cx="653021" cy="512961"/>
          </a:xfrm>
          <a:prstGeom prst="rect">
            <a:avLst/>
          </a:prstGeom>
        </p:spPr>
        <p:txBody>
          <a:bodyPr lIns="0" tIns="0" rIns="0" bIns="0" rtlCol="0" anchor="t">
            <a:spAutoFit/>
          </a:bodyPr>
          <a:lstStyle/>
          <a:p>
            <a:pPr algn="ctr">
              <a:lnSpc>
                <a:spcPts val="4032"/>
              </a:lnSpc>
              <a:spcBef>
                <a:spcPct val="0"/>
              </a:spcBef>
            </a:pPr>
            <a:r>
              <a:rPr lang="en-US" sz="2921" spc="286">
                <a:solidFill>
                  <a:srgbClr val="231F20"/>
                </a:solidFill>
                <a:latin typeface="Poppins"/>
                <a:ea typeface="Poppins"/>
                <a:cs typeface="Poppins"/>
                <a:sym typeface="Poppins"/>
              </a:rPr>
              <a:t>03</a:t>
            </a:r>
          </a:p>
        </p:txBody>
      </p:sp>
      <p:sp>
        <p:nvSpPr>
          <p:cNvPr id="44" name="TextBox 44"/>
          <p:cNvSpPr txBox="1"/>
          <p:nvPr/>
        </p:nvSpPr>
        <p:spPr>
          <a:xfrm>
            <a:off x="7951856" y="5240410"/>
            <a:ext cx="653021" cy="512961"/>
          </a:xfrm>
          <a:prstGeom prst="rect">
            <a:avLst/>
          </a:prstGeom>
        </p:spPr>
        <p:txBody>
          <a:bodyPr lIns="0" tIns="0" rIns="0" bIns="0" rtlCol="0" anchor="t">
            <a:spAutoFit/>
          </a:bodyPr>
          <a:lstStyle/>
          <a:p>
            <a:pPr algn="ctr">
              <a:lnSpc>
                <a:spcPts val="4032"/>
              </a:lnSpc>
              <a:spcBef>
                <a:spcPct val="0"/>
              </a:spcBef>
            </a:pPr>
            <a:r>
              <a:rPr lang="en-US" sz="2921" spc="286">
                <a:solidFill>
                  <a:srgbClr val="231F20"/>
                </a:solidFill>
                <a:latin typeface="Poppins"/>
                <a:ea typeface="Poppins"/>
                <a:cs typeface="Poppins"/>
                <a:sym typeface="Poppins"/>
              </a:rPr>
              <a:t>04</a:t>
            </a:r>
          </a:p>
        </p:txBody>
      </p:sp>
      <p:sp>
        <p:nvSpPr>
          <p:cNvPr id="48" name="TextBox 39"/>
          <p:cNvSpPr txBox="1"/>
          <p:nvPr/>
        </p:nvSpPr>
        <p:spPr>
          <a:xfrm>
            <a:off x="4718450" y="2504873"/>
            <a:ext cx="2614489" cy="574644"/>
          </a:xfrm>
          <a:prstGeom prst="rect">
            <a:avLst/>
          </a:prstGeom>
        </p:spPr>
        <p:txBody>
          <a:bodyPr wrap="square" lIns="0" tIns="0" rIns="0" bIns="0" rtlCol="0" anchor="t">
            <a:spAutoFit/>
          </a:bodyPr>
          <a:lstStyle/>
          <a:p>
            <a:pPr lvl="0">
              <a:spcBef>
                <a:spcPct val="0"/>
              </a:spcBef>
            </a:pPr>
            <a:r>
              <a:rPr lang="en-GB" sz="1867" spc="95" dirty="0">
                <a:solidFill>
                  <a:srgbClr val="FFFFFF"/>
                </a:solidFill>
                <a:latin typeface="Open Sauce"/>
                <a:ea typeface="Open Sauce"/>
                <a:cs typeface="Open Sauce"/>
                <a:sym typeface="Open Sauce"/>
              </a:rPr>
              <a:t>Mandate of District Assemblies</a:t>
            </a:r>
            <a:endParaRPr lang="en-US" sz="1867" spc="95" dirty="0">
              <a:solidFill>
                <a:srgbClr val="FFFFFF"/>
              </a:solidFill>
              <a:latin typeface="Open Sauce"/>
              <a:ea typeface="Open Sauce"/>
              <a:cs typeface="Open Sauce"/>
              <a:sym typeface="Open Sauce"/>
            </a:endParaRPr>
          </a:p>
        </p:txBody>
      </p:sp>
      <p:sp>
        <p:nvSpPr>
          <p:cNvPr id="49" name="TextBox 39"/>
          <p:cNvSpPr txBox="1"/>
          <p:nvPr/>
        </p:nvSpPr>
        <p:spPr>
          <a:xfrm>
            <a:off x="4132091" y="5226689"/>
            <a:ext cx="3070341" cy="574644"/>
          </a:xfrm>
          <a:prstGeom prst="rect">
            <a:avLst/>
          </a:prstGeom>
        </p:spPr>
        <p:txBody>
          <a:bodyPr wrap="square" lIns="0" tIns="0" rIns="0" bIns="0" rtlCol="0" anchor="t">
            <a:spAutoFit/>
          </a:bodyPr>
          <a:lstStyle/>
          <a:p>
            <a:pPr lvl="0">
              <a:spcBef>
                <a:spcPct val="0"/>
              </a:spcBef>
            </a:pPr>
            <a:r>
              <a:rPr lang="en-GB" sz="1867" spc="95" dirty="0">
                <a:solidFill>
                  <a:srgbClr val="FFFFFF"/>
                </a:solidFill>
                <a:latin typeface="Open Sauce"/>
                <a:ea typeface="Open Sauce"/>
                <a:cs typeface="Open Sauce"/>
                <a:sym typeface="Open Sauce"/>
              </a:rPr>
              <a:t>Consequences of Inadequate Data Quality</a:t>
            </a:r>
            <a:endParaRPr lang="en-US" sz="1867" spc="95" dirty="0">
              <a:solidFill>
                <a:srgbClr val="FFFFFF"/>
              </a:solidFill>
              <a:latin typeface="Open Sauce"/>
              <a:ea typeface="Open Sauce"/>
              <a:cs typeface="Open Sauce"/>
              <a:sym typeface="Open Sauce"/>
            </a:endParaRPr>
          </a:p>
        </p:txBody>
      </p:sp>
      <p:sp>
        <p:nvSpPr>
          <p:cNvPr id="50" name="TextBox 39"/>
          <p:cNvSpPr txBox="1"/>
          <p:nvPr/>
        </p:nvSpPr>
        <p:spPr>
          <a:xfrm>
            <a:off x="5667262" y="3974765"/>
            <a:ext cx="3070341" cy="574644"/>
          </a:xfrm>
          <a:prstGeom prst="rect">
            <a:avLst/>
          </a:prstGeom>
        </p:spPr>
        <p:txBody>
          <a:bodyPr wrap="square" lIns="0" tIns="0" rIns="0" bIns="0" rtlCol="0" anchor="t">
            <a:spAutoFit/>
          </a:bodyPr>
          <a:lstStyle/>
          <a:p>
            <a:pPr lvl="0">
              <a:spcBef>
                <a:spcPct val="0"/>
              </a:spcBef>
            </a:pPr>
            <a:r>
              <a:rPr lang="en-GB" sz="1867" spc="95" dirty="0">
                <a:solidFill>
                  <a:srgbClr val="FFFFFF"/>
                </a:solidFill>
                <a:latin typeface="Open Sauce"/>
                <a:ea typeface="Open Sauce"/>
                <a:cs typeface="Open Sauce"/>
                <a:sym typeface="Open Sauce"/>
              </a:rPr>
              <a:t>Challenges Faced by Ahanta West Municipal</a:t>
            </a:r>
            <a:endParaRPr lang="en-US" sz="1867"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217784394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1"/>
            <a:ext cx="10691446" cy="2082018"/>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735016" y="841948"/>
            <a:ext cx="8721968" cy="677108"/>
          </a:xfrm>
          <a:prstGeom prst="rect">
            <a:avLst/>
          </a:prstGeom>
        </p:spPr>
        <p:txBody>
          <a:bodyPr wrap="square" lIns="0" tIns="0" rIns="0" bIns="0" rtlCol="0" anchor="t">
            <a:spAutoFit/>
          </a:bodyPr>
          <a:lstStyle/>
          <a:p>
            <a:pPr lvl="0" algn="ctr">
              <a:spcBef>
                <a:spcPct val="0"/>
              </a:spcBef>
            </a:pPr>
            <a:r>
              <a:rPr lang="en-GB" sz="4400" b="1" spc="95" dirty="0" smtClean="0">
                <a:solidFill>
                  <a:srgbClr val="FFFFFF"/>
                </a:solidFill>
                <a:latin typeface="Open Sauce"/>
                <a:ea typeface="Open Sauce"/>
                <a:cs typeface="Open Sauce"/>
                <a:sym typeface="Open Sauce"/>
              </a:rPr>
              <a:t>Data Quality Dimension </a:t>
            </a:r>
            <a:endParaRPr lang="en-US" sz="4400" b="1" spc="95" dirty="0">
              <a:solidFill>
                <a:srgbClr val="FFFFFF"/>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39"/>
          <p:cNvSpPr txBox="1"/>
          <p:nvPr/>
        </p:nvSpPr>
        <p:spPr>
          <a:xfrm>
            <a:off x="1798561" y="2248498"/>
            <a:ext cx="8360416" cy="4124206"/>
          </a:xfrm>
          <a:prstGeom prst="rect">
            <a:avLst/>
          </a:prstGeom>
        </p:spPr>
        <p:txBody>
          <a:bodyPr wrap="square" lIns="0" tIns="0" rIns="0" bIns="0" rtlCol="0" anchor="t">
            <a:spAutoFit/>
          </a:bodyPr>
          <a:lstStyle/>
          <a:p>
            <a:pPr>
              <a:spcBef>
                <a:spcPct val="0"/>
              </a:spcBef>
            </a:pPr>
            <a:r>
              <a:rPr lang="en-US" sz="2800" dirty="0"/>
              <a:t>Data quality dimensions are measurable aspects or characteristics used to define, assess, and improve the quality of data. They break down the broad concept of "data quality" into specific, actionable components. Think of them as different lenses through which you evaluate how well your data serves its intended purpose. Below are some data quality dimensions and its significance for AWMA.</a:t>
            </a:r>
            <a:endParaRPr lang="en-GB" sz="2800" dirty="0"/>
          </a:p>
          <a:p>
            <a:pPr lvl="0">
              <a:spcBef>
                <a:spcPct val="0"/>
              </a:spcBef>
            </a:pP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422290918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389132" y="227773"/>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234592" y="444269"/>
            <a:ext cx="2131409" cy="451342"/>
          </a:xfrm>
          <a:prstGeom prst="rect">
            <a:avLst/>
          </a:prstGeom>
        </p:spPr>
        <p:txBody>
          <a:bodyPr wrap="square" lIns="0" tIns="0" rIns="0" bIns="0" rtlCol="0" anchor="t">
            <a:spAutoFit/>
          </a:bodyPr>
          <a:lstStyle/>
          <a:p>
            <a:pPr lvl="0">
              <a:spcBef>
                <a:spcPct val="0"/>
              </a:spcBef>
            </a:pPr>
            <a:r>
              <a:rPr lang="en-GB" sz="2933" b="1" spc="95" dirty="0">
                <a:solidFill>
                  <a:srgbClr val="FFFFFF"/>
                </a:solidFill>
                <a:latin typeface="Open Sauce"/>
                <a:ea typeface="Open Sauce"/>
                <a:cs typeface="Open Sauce"/>
                <a:sym typeface="Open Sauce"/>
              </a:rPr>
              <a:t>Accuracy</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38883"/>
          </a:xfrm>
          <a:prstGeom prst="rect">
            <a:avLst/>
          </a:prstGeom>
        </p:spPr>
        <p:txBody>
          <a:bodyPr wrap="square" lIns="0" tIns="0" rIns="0" bIns="0" rtlCol="0" anchor="t">
            <a:spAutoFit/>
          </a:bodyPr>
          <a:lstStyle/>
          <a:p>
            <a:pPr lvl="0">
              <a:spcBef>
                <a:spcPct val="0"/>
              </a:spcBef>
            </a:pPr>
            <a:r>
              <a:rPr lang="en-GB" sz="28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Accuracy reflects the degree to which data corresponds with actual conditions, essential for preventing resource </a:t>
            </a:r>
            <a:r>
              <a:rPr lang="en-GB" sz="1600" spc="95" dirty="0">
                <a:solidFill>
                  <a:srgbClr val="FFFFFF"/>
                </a:solidFill>
                <a:latin typeface="Open Sauce"/>
                <a:ea typeface="Open Sauce"/>
                <a:cs typeface="Open Sauce"/>
                <a:sym typeface="Open Sauce"/>
              </a:rPr>
              <a:t>misallocation 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3044928" y="2932029"/>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853691" y="3222623"/>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196393" y="318486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591770" y="3166498"/>
            <a:ext cx="3022927" cy="492443"/>
          </a:xfrm>
          <a:prstGeom prst="rect">
            <a:avLst/>
          </a:prstGeom>
        </p:spPr>
        <p:txBody>
          <a:bodyPr wrap="square" lIns="0" tIns="0" rIns="0" bIns="0" rtlCol="0" anchor="t">
            <a:spAutoFit/>
          </a:bodyPr>
          <a:lstStyle/>
          <a:p>
            <a:pPr lvl="0">
              <a:spcBef>
                <a:spcPct val="0"/>
              </a:spcBef>
            </a:pPr>
            <a:r>
              <a:rPr lang="en-GB" sz="3200" b="1" spc="142" dirty="0">
                <a:solidFill>
                  <a:srgbClr val="FFFFFF"/>
                </a:solidFill>
                <a:latin typeface="Open Sauce"/>
                <a:ea typeface="Open Sauce"/>
                <a:cs typeface="Open Sauce"/>
                <a:sym typeface="Open Sauce"/>
              </a:rPr>
              <a:t>Completeness</a:t>
            </a:r>
            <a:endParaRPr lang="en-US" sz="3200" b="1" spc="142" dirty="0">
              <a:solidFill>
                <a:srgbClr val="FFFFFF"/>
              </a:solidFill>
              <a:latin typeface="Open Sauce"/>
              <a:ea typeface="Open Sauce"/>
              <a:cs typeface="Open Sauce"/>
              <a:sym typeface="Open Sauce"/>
            </a:endParaRPr>
          </a:p>
        </p:txBody>
      </p:sp>
      <p:sp>
        <p:nvSpPr>
          <p:cNvPr id="60" name="TextBox 39"/>
          <p:cNvSpPr txBox="1"/>
          <p:nvPr/>
        </p:nvSpPr>
        <p:spPr>
          <a:xfrm>
            <a:off x="2808843" y="4342651"/>
            <a:ext cx="7422079" cy="196977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Completeness indicates that all required data fields are populated, which is crucial for avoiding gaps in revenue and development data that could impact planning.</a:t>
            </a:r>
            <a:r>
              <a:rPr lang="en-GB" spc="95" dirty="0" smtClean="0">
                <a:solidFill>
                  <a:srgbClr val="FFFFFF"/>
                </a:solidFill>
                <a:latin typeface="Open Sauce"/>
                <a:ea typeface="Open Sauce"/>
                <a:cs typeface="Open Sauce"/>
                <a:sym typeface="Open Sauce"/>
              </a:rPr>
              <a:t>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61" name="Group 10"/>
          <p:cNvGrpSpPr/>
          <p:nvPr/>
        </p:nvGrpSpPr>
        <p:grpSpPr>
          <a:xfrm>
            <a:off x="2771761" y="2805799"/>
            <a:ext cx="776411" cy="1273606"/>
            <a:chOff x="0" y="0"/>
            <a:chExt cx="1451520" cy="2381040"/>
          </a:xfrm>
        </p:grpSpPr>
        <p:sp>
          <p:nvSpPr>
            <p:cNvPr id="62"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5044842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389132" y="227773"/>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234592" y="444269"/>
            <a:ext cx="2285324" cy="492443"/>
          </a:xfrm>
          <a:prstGeom prst="rect">
            <a:avLst/>
          </a:prstGeom>
        </p:spPr>
        <p:txBody>
          <a:bodyPr wrap="square" lIns="0" tIns="0" rIns="0" bIns="0" rtlCol="0" anchor="t">
            <a:spAutoFit/>
          </a:bodyPr>
          <a:lstStyle/>
          <a:p>
            <a:pPr lvl="0">
              <a:spcBef>
                <a:spcPct val="0"/>
              </a:spcBef>
            </a:pPr>
            <a:r>
              <a:rPr lang="en-GB" sz="3200" b="1" spc="95" dirty="0" smtClean="0">
                <a:solidFill>
                  <a:srgbClr val="FFFFFF"/>
                </a:solidFill>
                <a:latin typeface="Open Sauce"/>
                <a:ea typeface="Open Sauce"/>
                <a:cs typeface="Open Sauce"/>
                <a:sym typeface="Open Sauce"/>
              </a:rPr>
              <a:t>Timeliness</a:t>
            </a:r>
            <a:endParaRPr lang="en-US" sz="3200"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6966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Timeliness ensures that data is available when needed, thereby facilitating prompt decision-making and responsiveness in operations. </a:t>
            </a:r>
            <a:r>
              <a:rPr lang="en-GB" spc="95" dirty="0" smtClean="0">
                <a:solidFill>
                  <a:srgbClr val="FFFFFF"/>
                </a:solidFill>
                <a:latin typeface="Open Sauce"/>
                <a:ea typeface="Open Sauce"/>
                <a:cs typeface="Open Sauce"/>
                <a:sym typeface="Open Sauce"/>
              </a:rPr>
              <a:t>misallocation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2891341" y="3217973"/>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797216" y="3517744"/>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046982" y="3441444"/>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526335" y="3437238"/>
            <a:ext cx="2900845" cy="492443"/>
          </a:xfrm>
          <a:prstGeom prst="rect">
            <a:avLst/>
          </a:prstGeom>
        </p:spPr>
        <p:txBody>
          <a:bodyPr wrap="square" lIns="0" tIns="0" rIns="0" bIns="0" rtlCol="0" anchor="t">
            <a:spAutoFit/>
          </a:bodyPr>
          <a:lstStyle/>
          <a:p>
            <a:pPr lvl="0">
              <a:spcBef>
                <a:spcPct val="0"/>
              </a:spcBef>
            </a:pPr>
            <a:r>
              <a:rPr lang="en-GB" sz="3200" b="1" spc="142" dirty="0" smtClean="0">
                <a:solidFill>
                  <a:srgbClr val="FFFFFF"/>
                </a:solidFill>
                <a:latin typeface="Open Sauce"/>
                <a:ea typeface="Open Sauce"/>
                <a:cs typeface="Open Sauce"/>
                <a:sym typeface="Open Sauce"/>
              </a:rPr>
              <a:t>Consistency</a:t>
            </a:r>
            <a:endParaRPr lang="en-US" sz="3200" b="1" spc="142" dirty="0">
              <a:solidFill>
                <a:srgbClr val="FFFFFF"/>
              </a:solidFill>
              <a:latin typeface="Open Sauce"/>
              <a:ea typeface="Open Sauce"/>
              <a:cs typeface="Open Sauce"/>
              <a:sym typeface="Open Sauce"/>
            </a:endParaRPr>
          </a:p>
        </p:txBody>
      </p:sp>
      <p:sp>
        <p:nvSpPr>
          <p:cNvPr id="60" name="TextBox 39"/>
          <p:cNvSpPr txBox="1"/>
          <p:nvPr/>
        </p:nvSpPr>
        <p:spPr>
          <a:xfrm>
            <a:off x="2808843" y="4342651"/>
            <a:ext cx="7422079" cy="196977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Consistency guarantees uniformity across data systems. This dimension is vital for ensuring that departments like Planning, Finance, and MIS align with the same figures. </a:t>
            </a: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628789" y="3106214"/>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917446542"/>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72222" y="46655"/>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293938" y="46381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65937" y="42690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431712" y="188114"/>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353449" y="419396"/>
            <a:ext cx="2131409" cy="492443"/>
          </a:xfrm>
          <a:prstGeom prst="rect">
            <a:avLst/>
          </a:prstGeom>
        </p:spPr>
        <p:txBody>
          <a:bodyPr wrap="square" lIns="0" tIns="0" rIns="0" bIns="0" rtlCol="0" anchor="t">
            <a:spAutoFit/>
          </a:bodyPr>
          <a:lstStyle/>
          <a:p>
            <a:pPr lvl="0">
              <a:spcBef>
                <a:spcPct val="0"/>
              </a:spcBef>
            </a:pPr>
            <a:r>
              <a:rPr lang="en-GB" sz="3200" b="1" spc="95" dirty="0" smtClean="0">
                <a:solidFill>
                  <a:srgbClr val="FFFFFF"/>
                </a:solidFill>
                <a:latin typeface="Open Sauce"/>
                <a:ea typeface="Open Sauce"/>
                <a:cs typeface="Open Sauce"/>
                <a:sym typeface="Open Sauce"/>
              </a:rPr>
              <a:t>Validity</a:t>
            </a:r>
            <a:endParaRPr lang="en-US" sz="3200"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6966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Validity ensures that data adheres to established formats and standards, which is critical for compliance with local and national regulations. </a:t>
            </a:r>
            <a:r>
              <a:rPr lang="en-GB" spc="95" dirty="0" smtClean="0">
                <a:solidFill>
                  <a:srgbClr val="FFFFFF"/>
                </a:solidFill>
                <a:latin typeface="Open Sauce"/>
                <a:ea typeface="Open Sauce"/>
                <a:cs typeface="Open Sauce"/>
                <a:sym typeface="Open Sauce"/>
              </a:rPr>
              <a:t>misallocation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3000329" y="3079125"/>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880872" y="3420768"/>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211267" y="3345876"/>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786191" y="3299901"/>
            <a:ext cx="2900845" cy="553998"/>
          </a:xfrm>
          <a:prstGeom prst="rect">
            <a:avLst/>
          </a:prstGeom>
        </p:spPr>
        <p:txBody>
          <a:bodyPr wrap="square" lIns="0" tIns="0" rIns="0" bIns="0" rtlCol="0" anchor="t">
            <a:spAutoFit/>
          </a:bodyPr>
          <a:lstStyle/>
          <a:p>
            <a:pPr lvl="0">
              <a:spcBef>
                <a:spcPct val="0"/>
              </a:spcBef>
            </a:pPr>
            <a:r>
              <a:rPr lang="en-GB" sz="3600" b="1" spc="142" dirty="0" smtClean="0">
                <a:solidFill>
                  <a:srgbClr val="FFFFFF"/>
                </a:solidFill>
                <a:latin typeface="Open Sauce"/>
                <a:ea typeface="Open Sauce"/>
                <a:cs typeface="Open Sauce"/>
                <a:sym typeface="Open Sauce"/>
              </a:rPr>
              <a:t>Integrity</a:t>
            </a:r>
            <a:r>
              <a:rPr lang="en-GB" sz="2800" b="1" spc="142" dirty="0" smtClean="0">
                <a:solidFill>
                  <a:srgbClr val="FFFFFF"/>
                </a:solidFill>
                <a:latin typeface="Open Sauce"/>
                <a:ea typeface="Open Sauce"/>
                <a:cs typeface="Open Sauce"/>
                <a:sym typeface="Open Sauce"/>
              </a:rPr>
              <a:t> </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3119787" y="4347091"/>
            <a:ext cx="7422079"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Integrity involves safeguarding data from unauthorized alterations, which is essential for maintaining audit readiness and enhancing public trust. </a:t>
            </a: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740373" y="2988019"/>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4203690543"/>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818</TotalTime>
  <Words>1489</Words>
  <Application>Microsoft Office PowerPoint</Application>
  <PresentationFormat>Widescreen</PresentationFormat>
  <Paragraphs>148</Paragraphs>
  <Slides>28</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28</vt:i4>
      </vt:variant>
    </vt:vector>
  </HeadingPairs>
  <TitlesOfParts>
    <vt:vector size="39" baseType="lpstr">
      <vt:lpstr>Arial</vt:lpstr>
      <vt:lpstr>Calibri</vt:lpstr>
      <vt:lpstr>Century Gothic</vt:lpstr>
      <vt:lpstr>Open Sauce</vt:lpstr>
      <vt:lpstr>Open Sauce Bold</vt:lpstr>
      <vt:lpstr>Poppins</vt:lpstr>
      <vt:lpstr>Poppins Semi-Bold</vt:lpstr>
      <vt:lpstr>Times New Roman</vt:lpstr>
      <vt:lpstr>Wingdings 3</vt:lpstr>
      <vt:lpstr>Ion Boardroom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Quality Assurance Framework</dc:title>
  <dc:creator>Microsoft account</dc:creator>
  <cp:lastModifiedBy>Administrator</cp:lastModifiedBy>
  <cp:revision>63</cp:revision>
  <dcterms:created xsi:type="dcterms:W3CDTF">2025-08-11T05:35:10Z</dcterms:created>
  <dcterms:modified xsi:type="dcterms:W3CDTF">2025-08-19T13:01:53Z</dcterms:modified>
</cp:coreProperties>
</file>

<file path=docProps/thumbnail.jpeg>
</file>